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 id="2147483660" r:id="rId2"/>
  </p:sldMasterIdLst>
  <p:notesMasterIdLst>
    <p:notesMasterId r:id="rId56"/>
  </p:notesMasterIdLst>
  <p:sldIdLst>
    <p:sldId id="420" r:id="rId3"/>
    <p:sldId id="1384" r:id="rId4"/>
    <p:sldId id="1317" r:id="rId5"/>
    <p:sldId id="1363" r:id="rId6"/>
    <p:sldId id="1325" r:id="rId7"/>
    <p:sldId id="1299" r:id="rId8"/>
    <p:sldId id="1294" r:id="rId9"/>
    <p:sldId id="1338" r:id="rId10"/>
    <p:sldId id="1385" r:id="rId11"/>
    <p:sldId id="1386" r:id="rId12"/>
    <p:sldId id="1307" r:id="rId13"/>
    <p:sldId id="1329" r:id="rId14"/>
    <p:sldId id="1334" r:id="rId15"/>
    <p:sldId id="1335" r:id="rId16"/>
    <p:sldId id="1343" r:id="rId17"/>
    <p:sldId id="1330" r:id="rId18"/>
    <p:sldId id="1342" r:id="rId19"/>
    <p:sldId id="1366" r:id="rId20"/>
    <p:sldId id="281" r:id="rId21"/>
    <p:sldId id="280" r:id="rId22"/>
    <p:sldId id="1368" r:id="rId23"/>
    <p:sldId id="286" r:id="rId24"/>
    <p:sldId id="1420" r:id="rId25"/>
    <p:sldId id="1421" r:id="rId26"/>
    <p:sldId id="1422" r:id="rId27"/>
    <p:sldId id="1333" r:id="rId28"/>
    <p:sldId id="1336" r:id="rId29"/>
    <p:sldId id="1337" r:id="rId30"/>
    <p:sldId id="1339" r:id="rId31"/>
    <p:sldId id="1367" r:id="rId32"/>
    <p:sldId id="1344" r:id="rId33"/>
    <p:sldId id="1340" r:id="rId34"/>
    <p:sldId id="1341" r:id="rId35"/>
    <p:sldId id="1369" r:id="rId36"/>
    <p:sldId id="543" r:id="rId37"/>
    <p:sldId id="545" r:id="rId38"/>
    <p:sldId id="544" r:id="rId39"/>
    <p:sldId id="1370" r:id="rId40"/>
    <p:sldId id="1372" r:id="rId41"/>
    <p:sldId id="1373" r:id="rId42"/>
    <p:sldId id="1382" r:id="rId43"/>
    <p:sldId id="1424" r:id="rId44"/>
    <p:sldId id="1371" r:id="rId45"/>
    <p:sldId id="1377" r:id="rId46"/>
    <p:sldId id="1374" r:id="rId47"/>
    <p:sldId id="1423" r:id="rId48"/>
    <p:sldId id="1381" r:id="rId49"/>
    <p:sldId id="1378" r:id="rId50"/>
    <p:sldId id="1379" r:id="rId51"/>
    <p:sldId id="1380" r:id="rId52"/>
    <p:sldId id="1345" r:id="rId53"/>
    <p:sldId id="1383" r:id="rId54"/>
    <p:sldId id="1364" r:id="rId55"/>
  </p:sldIdLst>
  <p:sldSz cx="12192000" cy="6858000"/>
  <p:notesSz cx="6858000" cy="9144000"/>
  <p:embeddedFontLst>
    <p:embeddedFont>
      <p:font typeface="Calibri" panose="020F0502020204030204" pitchFamily="34" charset="0"/>
      <p:regular r:id="rId57"/>
      <p:bold r:id="rId58"/>
      <p:italic r:id="rId59"/>
      <p:boldItalic r:id="rId60"/>
    </p:embeddedFont>
    <p:embeddedFont>
      <p:font typeface="Calibri Light" panose="020F0302020204030204" pitchFamily="34" charset="0"/>
      <p:regular r:id="rId61"/>
      <p:italic r:id="rId62"/>
    </p:embeddedFont>
    <p:embeddedFont>
      <p:font typeface="Cambria Math" panose="02040503050406030204" pitchFamily="18" charset="0"/>
      <p:regular r:id="rId63"/>
    </p:embeddedFont>
    <p:embeddedFont>
      <p:font typeface="Century" panose="02040604050505020304" pitchFamily="18" charset="0"/>
      <p:regular r:id="rId6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438" userDrawn="1">
          <p15:clr>
            <a:srgbClr val="A4A3A4"/>
          </p15:clr>
        </p15:guide>
        <p15:guide id="2" pos="7446" userDrawn="1">
          <p15:clr>
            <a:srgbClr val="A4A3A4"/>
          </p15:clr>
        </p15:guide>
        <p15:guide id="3" orient="horz" pos="1230" userDrawn="1">
          <p15:clr>
            <a:srgbClr val="A4A3A4"/>
          </p15:clr>
        </p15:guide>
        <p15:guide id="4" orient="horz" pos="754" userDrawn="1">
          <p15:clr>
            <a:srgbClr val="A4A3A4"/>
          </p15:clr>
        </p15:guide>
        <p15:guide id="5" orient="horz" pos="399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7E79"/>
    <a:srgbClr val="D6D6D6"/>
    <a:srgbClr val="008CE6"/>
    <a:srgbClr val="FF9500"/>
    <a:srgbClr val="00B0F0"/>
    <a:srgbClr val="009193"/>
    <a:srgbClr val="000000"/>
    <a:srgbClr val="385723"/>
    <a:srgbClr val="92D050"/>
    <a:srgbClr val="F6E31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915"/>
    <p:restoredTop sz="87891"/>
  </p:normalViewPr>
  <p:slideViewPr>
    <p:cSldViewPr snapToGrid="0" snapToObjects="1">
      <p:cViewPr varScale="1">
        <p:scale>
          <a:sx n="112" d="100"/>
          <a:sy n="112" d="100"/>
        </p:scale>
        <p:origin x="1288" y="184"/>
      </p:cViewPr>
      <p:guideLst>
        <p:guide pos="438"/>
        <p:guide pos="7446"/>
        <p:guide orient="horz" pos="1230"/>
        <p:guide orient="horz" pos="754"/>
        <p:guide orient="horz" pos="3997"/>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font" Target="fonts/font7.fntdata"/><Relationship Id="rId68"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font" Target="fonts/font2.fntdata"/><Relationship Id="rId66" Type="http://schemas.openxmlformats.org/officeDocument/2006/relationships/viewProps" Target="viewProps.xml"/><Relationship Id="rId5" Type="http://schemas.openxmlformats.org/officeDocument/2006/relationships/slide" Target="slides/slide3.xml"/><Relationship Id="rId61" Type="http://schemas.openxmlformats.org/officeDocument/2006/relationships/font" Target="fonts/font5.fntdata"/><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notesMaster" Target="notesMasters/notesMaster1.xml"/><Relationship Id="rId64" Type="http://schemas.openxmlformats.org/officeDocument/2006/relationships/font" Target="fonts/font8.fntdata"/><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font" Target="fonts/font3.fntdata"/><Relationship Id="rId67" Type="http://schemas.openxmlformats.org/officeDocument/2006/relationships/theme" Target="theme/theme1.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font" Target="fonts/font1.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font" Target="fonts/font4.fntdata"/><Relationship Id="rId65"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189E245-271D-FD48-BFBB-D05CACE4EE11}" type="datetimeFigureOut">
              <a:rPr lang="en-US" smtClean="0"/>
              <a:t>12/12/25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A62181B-723A-0945-8D8D-6A6BB0D8F5A6}" type="slidenum">
              <a:rPr lang="en-US" smtClean="0"/>
              <a:t>‹#›</a:t>
            </a:fld>
            <a:endParaRPr lang="en-US"/>
          </a:p>
        </p:txBody>
      </p:sp>
    </p:spTree>
    <p:extLst>
      <p:ext uri="{BB962C8B-B14F-4D97-AF65-F5344CB8AC3E}">
        <p14:creationId xmlns:p14="http://schemas.microsoft.com/office/powerpoint/2010/main" val="8243868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7A62181B-723A-0945-8D8D-6A6BB0D8F5A6}" type="slidenum">
              <a:rPr lang="en-US" smtClean="0"/>
              <a:t>1</a:t>
            </a:fld>
            <a:endParaRPr lang="en-US"/>
          </a:p>
        </p:txBody>
      </p:sp>
    </p:spTree>
    <p:extLst>
      <p:ext uri="{BB962C8B-B14F-4D97-AF65-F5344CB8AC3E}">
        <p14:creationId xmlns:p14="http://schemas.microsoft.com/office/powerpoint/2010/main" val="12344960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A62181B-723A-0945-8D8D-6A6BB0D8F5A6}" type="slidenum">
              <a:rPr lang="en-US" smtClean="0"/>
              <a:t>13</a:t>
            </a:fld>
            <a:endParaRPr lang="en-US"/>
          </a:p>
        </p:txBody>
      </p:sp>
    </p:spTree>
    <p:extLst>
      <p:ext uri="{BB962C8B-B14F-4D97-AF65-F5344CB8AC3E}">
        <p14:creationId xmlns:p14="http://schemas.microsoft.com/office/powerpoint/2010/main" val="17729663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A62181B-723A-0945-8D8D-6A6BB0D8F5A6}" type="slidenum">
              <a:rPr lang="en-US" smtClean="0"/>
              <a:t>14</a:t>
            </a:fld>
            <a:endParaRPr lang="en-US"/>
          </a:p>
        </p:txBody>
      </p:sp>
    </p:spTree>
    <p:extLst>
      <p:ext uri="{BB962C8B-B14F-4D97-AF65-F5344CB8AC3E}">
        <p14:creationId xmlns:p14="http://schemas.microsoft.com/office/powerpoint/2010/main" val="31108048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973DE8-1EC7-9C41-B6BA-DB20899CA618}" type="slidenum">
              <a:rPr lang="en-US" altLang="x-none" smtClean="0"/>
              <a:pPr/>
              <a:t>15</a:t>
            </a:fld>
            <a:endParaRPr lang="en-US" altLang="x-none"/>
          </a:p>
        </p:txBody>
      </p:sp>
    </p:spTree>
    <p:extLst>
      <p:ext uri="{BB962C8B-B14F-4D97-AF65-F5344CB8AC3E}">
        <p14:creationId xmlns:p14="http://schemas.microsoft.com/office/powerpoint/2010/main" val="5652707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u="none" strike="noStrike" kern="1200" dirty="0">
                <a:solidFill>
                  <a:schemeClr val="tx1"/>
                </a:solidFill>
                <a:effectLst/>
                <a:latin typeface="+mn-lt"/>
                <a:ea typeface="+mn-ea"/>
                <a:cs typeface="+mn-cs"/>
              </a:rPr>
              <a:t>This mixed-methods research aims to bring together key development concerns related to sustainable livelihoods, social vulnerability, and poverty to build an alternative account of 'insecurity and crime' in African cities where the lines between legality and illegality, formality and informality, licit and illicit work, are often blurred in practice. We argue that the study of insecurity and crime in African cities requires a more nuanced understanding of African urbanisation patterns and historical legacies of uneven development. Situated at the nexus of population modelling, criminology, African studies, and urban geography, this project aims to challenge prevailing Euro-centric narratives of crime and victimisation through an innovative mixed-methods study. Combining statistical modelling, </a:t>
            </a:r>
            <a:r>
              <a:rPr lang="en-GB" sz="1200" b="0" i="0" u="none" strike="noStrike" kern="1200" dirty="0" err="1">
                <a:solidFill>
                  <a:schemeClr val="tx1"/>
                </a:solidFill>
                <a:effectLst/>
                <a:latin typeface="+mn-lt"/>
                <a:ea typeface="+mn-ea"/>
                <a:cs typeface="+mn-cs"/>
              </a:rPr>
              <a:t>geovisualisation</a:t>
            </a:r>
            <a:r>
              <a:rPr lang="en-GB" sz="1200" b="0" i="0" u="none" strike="noStrike" kern="1200" dirty="0">
                <a:solidFill>
                  <a:schemeClr val="tx1"/>
                </a:solidFill>
                <a:effectLst/>
                <a:latin typeface="+mn-lt"/>
                <a:ea typeface="+mn-ea"/>
                <a:cs typeface="+mn-cs"/>
              </a:rPr>
              <a:t> and ethnographic insights, the research aims to develop location appropriate approaches to investigate perceptions and seasonal trends of crime and victimisations in a West African city, situating the research within the broader context of African urbanisation, environment-induced seasonal migration, youth un-employment and informal economies.</a:t>
            </a:r>
            <a:endParaRPr lang="en-GB" dirty="0"/>
          </a:p>
        </p:txBody>
      </p:sp>
      <p:sp>
        <p:nvSpPr>
          <p:cNvPr id="4" name="Slide Number Placeholder 3"/>
          <p:cNvSpPr>
            <a:spLocks noGrp="1"/>
          </p:cNvSpPr>
          <p:nvPr>
            <p:ph type="sldNum" sz="quarter" idx="5"/>
          </p:nvPr>
        </p:nvSpPr>
        <p:spPr/>
        <p:txBody>
          <a:bodyPr/>
          <a:lstStyle/>
          <a:p>
            <a:fld id="{7A62181B-723A-0945-8D8D-6A6BB0D8F5A6}" type="slidenum">
              <a:rPr lang="en-US" smtClean="0"/>
              <a:t>16</a:t>
            </a:fld>
            <a:endParaRPr lang="en-US"/>
          </a:p>
        </p:txBody>
      </p:sp>
    </p:spTree>
    <p:extLst>
      <p:ext uri="{BB962C8B-B14F-4D97-AF65-F5344CB8AC3E}">
        <p14:creationId xmlns:p14="http://schemas.microsoft.com/office/powerpoint/2010/main" val="41649942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A62181B-723A-0945-8D8D-6A6BB0D8F5A6}" type="slidenum">
              <a:rPr lang="en-US" smtClean="0"/>
              <a:t>17</a:t>
            </a:fld>
            <a:endParaRPr lang="en-US"/>
          </a:p>
        </p:txBody>
      </p:sp>
    </p:spTree>
    <p:extLst>
      <p:ext uri="{BB962C8B-B14F-4D97-AF65-F5344CB8AC3E}">
        <p14:creationId xmlns:p14="http://schemas.microsoft.com/office/powerpoint/2010/main" val="41479602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 work closely with the Centre for Environmental Surveillance in Brazil. I am response for modelling mosquito populations across two major cities and addressing the paucity of spatial data (this involves con an interdisciplinary collaborative project the combines computer science, entomology, epidemiology and geography to XYZ</a:t>
            </a:r>
          </a:p>
        </p:txBody>
      </p:sp>
      <p:sp>
        <p:nvSpPr>
          <p:cNvPr id="4" name="Slide Number Placeholder 3"/>
          <p:cNvSpPr>
            <a:spLocks noGrp="1"/>
          </p:cNvSpPr>
          <p:nvPr>
            <p:ph type="sldNum" sz="quarter" idx="5"/>
          </p:nvPr>
        </p:nvSpPr>
        <p:spPr/>
        <p:txBody>
          <a:bodyPr/>
          <a:lstStyle/>
          <a:p>
            <a:fld id="{04FC0A1F-4350-D443-84D3-3DC128611DA0}" type="slidenum">
              <a:rPr lang="en-GB" smtClean="0"/>
              <a:t>19</a:t>
            </a:fld>
            <a:endParaRPr lang="en-GB"/>
          </a:p>
        </p:txBody>
      </p:sp>
    </p:spTree>
    <p:extLst>
      <p:ext uri="{BB962C8B-B14F-4D97-AF65-F5344CB8AC3E}">
        <p14:creationId xmlns:p14="http://schemas.microsoft.com/office/powerpoint/2010/main" val="18654385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Things to consider are the ethical consideration</a:t>
            </a:r>
          </a:p>
          <a:p>
            <a:pPr marL="171450" indent="-171450">
              <a:buFont typeface="Arial" panose="020B0604020202020204" pitchFamily="34" charset="0"/>
              <a:buChar char="•"/>
            </a:pPr>
            <a:r>
              <a:rPr lang="en-GB" dirty="0"/>
              <a:t>Do we rely on citizen science for members of the area to collect data?</a:t>
            </a:r>
          </a:p>
          <a:p>
            <a:pPr marL="171450" indent="-171450">
              <a:buFont typeface="Arial" panose="020B0604020202020204" pitchFamily="34" charset="0"/>
              <a:buChar char="•"/>
            </a:pPr>
            <a:r>
              <a:rPr lang="en-GB" dirty="0"/>
              <a:t>Liaising with important local leaders in the study area and building trust</a:t>
            </a:r>
          </a:p>
          <a:p>
            <a:pPr marL="171450" indent="-171450">
              <a:buFont typeface="Arial" panose="020B0604020202020204" pitchFamily="34" charset="0"/>
              <a:buChar char="•"/>
            </a:pPr>
            <a:r>
              <a:rPr lang="en-GB" dirty="0"/>
              <a:t>Pitching this research to key people in NADMO, Health ministry</a:t>
            </a:r>
          </a:p>
          <a:p>
            <a:pPr marL="171450" indent="-171450">
              <a:buFont typeface="Arial" panose="020B0604020202020204" pitchFamily="34" charset="0"/>
              <a:buChar char="•"/>
            </a:pPr>
            <a:r>
              <a:rPr lang="en-GB" dirty="0"/>
              <a:t>Proof of concept for an early publication – perhaps maybe with just the camera data </a:t>
            </a:r>
          </a:p>
          <a:p>
            <a:pPr marL="171450" indent="-171450">
              <a:buFont typeface="Arial" panose="020B0604020202020204" pitchFamily="34" charset="0"/>
              <a:buChar char="•"/>
            </a:pPr>
            <a:r>
              <a:rPr lang="en-GB" dirty="0"/>
              <a:t>Funding </a:t>
            </a:r>
          </a:p>
          <a:p>
            <a:endParaRPr lang="en-GB" dirty="0"/>
          </a:p>
        </p:txBody>
      </p:sp>
      <p:sp>
        <p:nvSpPr>
          <p:cNvPr id="4" name="Slide Number Placeholder 3"/>
          <p:cNvSpPr>
            <a:spLocks noGrp="1"/>
          </p:cNvSpPr>
          <p:nvPr>
            <p:ph type="sldNum" sz="quarter" idx="5"/>
          </p:nvPr>
        </p:nvSpPr>
        <p:spPr/>
        <p:txBody>
          <a:bodyPr/>
          <a:lstStyle/>
          <a:p>
            <a:fld id="{7A62181B-723A-0945-8D8D-6A6BB0D8F5A6}" type="slidenum">
              <a:rPr lang="en-US" smtClean="0"/>
              <a:t>24</a:t>
            </a:fld>
            <a:endParaRPr lang="en-US"/>
          </a:p>
        </p:txBody>
      </p:sp>
    </p:spTree>
    <p:extLst>
      <p:ext uri="{BB962C8B-B14F-4D97-AF65-F5344CB8AC3E}">
        <p14:creationId xmlns:p14="http://schemas.microsoft.com/office/powerpoint/2010/main" val="38728284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973DE8-1EC7-9C41-B6BA-DB20899CA618}" type="slidenum">
              <a:rPr lang="en-US" altLang="x-none" smtClean="0"/>
              <a:pPr/>
              <a:t>31</a:t>
            </a:fld>
            <a:endParaRPr lang="en-US" altLang="x-none"/>
          </a:p>
        </p:txBody>
      </p:sp>
    </p:spTree>
    <p:extLst>
      <p:ext uri="{BB962C8B-B14F-4D97-AF65-F5344CB8AC3E}">
        <p14:creationId xmlns:p14="http://schemas.microsoft.com/office/powerpoint/2010/main" val="15089264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Because you are the one who is collecting it</a:t>
            </a:r>
          </a:p>
        </p:txBody>
      </p:sp>
      <p:sp>
        <p:nvSpPr>
          <p:cNvPr id="4" name="Slide Number Placeholder 3"/>
          <p:cNvSpPr>
            <a:spLocks noGrp="1"/>
          </p:cNvSpPr>
          <p:nvPr>
            <p:ph type="sldNum" sz="quarter" idx="5"/>
          </p:nvPr>
        </p:nvSpPr>
        <p:spPr/>
        <p:txBody>
          <a:bodyPr/>
          <a:lstStyle/>
          <a:p>
            <a:fld id="{7A62181B-723A-0945-8D8D-6A6BB0D8F5A6}" type="slidenum">
              <a:rPr lang="en-US" smtClean="0"/>
              <a:t>32</a:t>
            </a:fld>
            <a:endParaRPr lang="en-US"/>
          </a:p>
        </p:txBody>
      </p:sp>
    </p:spTree>
    <p:extLst>
      <p:ext uri="{BB962C8B-B14F-4D97-AF65-F5344CB8AC3E}">
        <p14:creationId xmlns:p14="http://schemas.microsoft.com/office/powerpoint/2010/main" val="29350179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Because you are the one who is collecting it</a:t>
            </a:r>
          </a:p>
        </p:txBody>
      </p:sp>
      <p:sp>
        <p:nvSpPr>
          <p:cNvPr id="4" name="Slide Number Placeholder 3"/>
          <p:cNvSpPr>
            <a:spLocks noGrp="1"/>
          </p:cNvSpPr>
          <p:nvPr>
            <p:ph type="sldNum" sz="quarter" idx="5"/>
          </p:nvPr>
        </p:nvSpPr>
        <p:spPr/>
        <p:txBody>
          <a:bodyPr/>
          <a:lstStyle/>
          <a:p>
            <a:fld id="{7A62181B-723A-0945-8D8D-6A6BB0D8F5A6}" type="slidenum">
              <a:rPr lang="en-US" smtClean="0"/>
              <a:t>33</a:t>
            </a:fld>
            <a:endParaRPr lang="en-US"/>
          </a:p>
        </p:txBody>
      </p:sp>
    </p:spTree>
    <p:extLst>
      <p:ext uri="{BB962C8B-B14F-4D97-AF65-F5344CB8AC3E}">
        <p14:creationId xmlns:p14="http://schemas.microsoft.com/office/powerpoint/2010/main" val="34605200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87A62B-178C-A48B-AF46-FB63AFC0E36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84C13BE-20E2-36D8-46A6-2BAA1D28572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FF74A92-C72C-3D9E-3DD5-ED1AF488C05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6FBADAD-1FFD-BC67-8082-667AEF28D53A}"/>
              </a:ext>
            </a:extLst>
          </p:cNvPr>
          <p:cNvSpPr>
            <a:spLocks noGrp="1"/>
          </p:cNvSpPr>
          <p:nvPr>
            <p:ph type="sldNum" sz="quarter" idx="5"/>
          </p:nvPr>
        </p:nvSpPr>
        <p:spPr/>
        <p:txBody>
          <a:bodyPr/>
          <a:lstStyle/>
          <a:p>
            <a:fld id="{BC973DE8-1EC7-9C41-B6BA-DB20899CA618}" type="slidenum">
              <a:rPr lang="en-US" altLang="x-none" smtClean="0"/>
              <a:pPr/>
              <a:t>2</a:t>
            </a:fld>
            <a:endParaRPr lang="en-US" altLang="x-none"/>
          </a:p>
        </p:txBody>
      </p:sp>
    </p:spTree>
    <p:extLst>
      <p:ext uri="{BB962C8B-B14F-4D97-AF65-F5344CB8AC3E}">
        <p14:creationId xmlns:p14="http://schemas.microsoft.com/office/powerpoint/2010/main" val="9252782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made references to study designs – so it is just fitting to briefly cover this. </a:t>
            </a:r>
          </a:p>
        </p:txBody>
      </p:sp>
      <p:sp>
        <p:nvSpPr>
          <p:cNvPr id="4" name="Slide Number Placeholder 3"/>
          <p:cNvSpPr>
            <a:spLocks noGrp="1"/>
          </p:cNvSpPr>
          <p:nvPr>
            <p:ph type="sldNum" sz="quarter" idx="5"/>
          </p:nvPr>
        </p:nvSpPr>
        <p:spPr/>
        <p:txBody>
          <a:bodyPr/>
          <a:lstStyle/>
          <a:p>
            <a:fld id="{BC973DE8-1EC7-9C41-B6BA-DB20899CA618}" type="slidenum">
              <a:rPr lang="en-US" altLang="x-none" smtClean="0"/>
              <a:pPr/>
              <a:t>34</a:t>
            </a:fld>
            <a:endParaRPr lang="en-US" altLang="x-none"/>
          </a:p>
        </p:txBody>
      </p:sp>
    </p:spTree>
    <p:extLst>
      <p:ext uri="{BB962C8B-B14F-4D97-AF65-F5344CB8AC3E}">
        <p14:creationId xmlns:p14="http://schemas.microsoft.com/office/powerpoint/2010/main" val="33739999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When you are collecting data to answer a research question, it must be conducted within the context dictated by the research design you are using </a:t>
            </a:r>
          </a:p>
        </p:txBody>
      </p:sp>
      <p:sp>
        <p:nvSpPr>
          <p:cNvPr id="4" name="Slide Number Placeholder 3"/>
          <p:cNvSpPr>
            <a:spLocks noGrp="1"/>
          </p:cNvSpPr>
          <p:nvPr>
            <p:ph type="sldNum" sz="quarter" idx="5"/>
          </p:nvPr>
        </p:nvSpPr>
        <p:spPr/>
        <p:txBody>
          <a:bodyPr/>
          <a:lstStyle/>
          <a:p>
            <a:fld id="{7A62181B-723A-0945-8D8D-6A6BB0D8F5A6}" type="slidenum">
              <a:rPr lang="en-US" smtClean="0"/>
              <a:t>35</a:t>
            </a:fld>
            <a:endParaRPr lang="en-US"/>
          </a:p>
        </p:txBody>
      </p:sp>
    </p:spTree>
    <p:extLst>
      <p:ext uri="{BB962C8B-B14F-4D97-AF65-F5344CB8AC3E}">
        <p14:creationId xmlns:p14="http://schemas.microsoft.com/office/powerpoint/2010/main" val="105950697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for the purpose of establishing these three things - </a:t>
            </a:r>
            <a:r>
              <a:rPr lang="en-US" sz="1200" b="1" dirty="0">
                <a:latin typeface="Century" panose="02040604050505020304" pitchFamily="18" charset="0"/>
              </a:rPr>
              <a:t>Evidence of </a:t>
            </a:r>
            <a:r>
              <a:rPr lang="en-US" sz="1200" b="1" u="sng" dirty="0">
                <a:latin typeface="Century" panose="02040604050505020304" pitchFamily="18" charset="0"/>
              </a:rPr>
              <a:t>causality</a:t>
            </a:r>
            <a:r>
              <a:rPr lang="en-US" sz="1200" b="1" dirty="0">
                <a:latin typeface="Century" panose="02040604050505020304" pitchFamily="18" charset="0"/>
              </a:rPr>
              <a:t> (or an </a:t>
            </a:r>
            <a:r>
              <a:rPr lang="en-US" sz="1200" b="1" u="sng" dirty="0">
                <a:latin typeface="Century" panose="02040604050505020304" pitchFamily="18" charset="0"/>
              </a:rPr>
              <a:t>association)</a:t>
            </a:r>
            <a:r>
              <a:rPr lang="en-US" sz="1200" b="1" dirty="0">
                <a:latin typeface="Century" panose="02040604050505020304" pitchFamily="18" charset="0"/>
              </a:rPr>
              <a:t>; </a:t>
            </a:r>
            <a:r>
              <a:rPr lang="en-US" sz="1200" b="1" u="sng" dirty="0">
                <a:latin typeface="Century" panose="02040604050505020304" pitchFamily="18" charset="0"/>
              </a:rPr>
              <a:t>Internal validity</a:t>
            </a:r>
            <a:r>
              <a:rPr lang="en-US" sz="1200" b="1" dirty="0">
                <a:latin typeface="Century" panose="02040604050505020304" pitchFamily="18" charset="0"/>
              </a:rPr>
              <a:t> and </a:t>
            </a:r>
            <a:r>
              <a:rPr lang="en-US" sz="1200" b="1" u="sng" dirty="0">
                <a:latin typeface="Century" panose="02040604050505020304" pitchFamily="18" charset="0"/>
              </a:rPr>
              <a:t>External validity</a:t>
            </a:r>
          </a:p>
          <a:p>
            <a:endParaRPr lang="en-US" dirty="0"/>
          </a:p>
        </p:txBody>
      </p:sp>
      <p:sp>
        <p:nvSpPr>
          <p:cNvPr id="4" name="Slide Number Placeholder 3"/>
          <p:cNvSpPr>
            <a:spLocks noGrp="1"/>
          </p:cNvSpPr>
          <p:nvPr>
            <p:ph type="sldNum" sz="quarter" idx="5"/>
          </p:nvPr>
        </p:nvSpPr>
        <p:spPr/>
        <p:txBody>
          <a:bodyPr/>
          <a:lstStyle/>
          <a:p>
            <a:fld id="{A3BE0C8E-565D-4B6E-A043-70480901BECB}" type="slidenum">
              <a:rPr lang="en-GB" smtClean="0"/>
              <a:t>36</a:t>
            </a:fld>
            <a:endParaRPr lang="en-GB" dirty="0"/>
          </a:p>
        </p:txBody>
      </p:sp>
    </p:spTree>
    <p:extLst>
      <p:ext uri="{BB962C8B-B14F-4D97-AF65-F5344CB8AC3E}">
        <p14:creationId xmlns:p14="http://schemas.microsoft.com/office/powerpoint/2010/main" val="261795577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Just before we go on break</a:t>
            </a:r>
          </a:p>
        </p:txBody>
      </p:sp>
      <p:sp>
        <p:nvSpPr>
          <p:cNvPr id="4" name="Slide Number Placeholder 3"/>
          <p:cNvSpPr>
            <a:spLocks noGrp="1"/>
          </p:cNvSpPr>
          <p:nvPr>
            <p:ph type="sldNum" sz="quarter" idx="5"/>
          </p:nvPr>
        </p:nvSpPr>
        <p:spPr/>
        <p:txBody>
          <a:bodyPr/>
          <a:lstStyle/>
          <a:p>
            <a:fld id="{7A62181B-723A-0945-8D8D-6A6BB0D8F5A6}" type="slidenum">
              <a:rPr lang="en-US" smtClean="0"/>
              <a:t>40</a:t>
            </a:fld>
            <a:endParaRPr lang="en-US"/>
          </a:p>
        </p:txBody>
      </p:sp>
    </p:spTree>
    <p:extLst>
      <p:ext uri="{BB962C8B-B14F-4D97-AF65-F5344CB8AC3E}">
        <p14:creationId xmlns:p14="http://schemas.microsoft.com/office/powerpoint/2010/main" val="395199845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part is the first question of the assignment, the answer you provide here is quite an involved process. </a:t>
            </a:r>
          </a:p>
        </p:txBody>
      </p:sp>
      <p:sp>
        <p:nvSpPr>
          <p:cNvPr id="4" name="Slide Number Placeholder 3"/>
          <p:cNvSpPr>
            <a:spLocks noGrp="1"/>
          </p:cNvSpPr>
          <p:nvPr>
            <p:ph type="sldNum" sz="quarter" idx="5"/>
          </p:nvPr>
        </p:nvSpPr>
        <p:spPr/>
        <p:txBody>
          <a:bodyPr/>
          <a:lstStyle/>
          <a:p>
            <a:fld id="{BC973DE8-1EC7-9C41-B6BA-DB20899CA618}" type="slidenum">
              <a:rPr lang="en-US" altLang="x-none" smtClean="0"/>
              <a:pPr/>
              <a:t>43</a:t>
            </a:fld>
            <a:endParaRPr lang="en-US" altLang="x-none"/>
          </a:p>
        </p:txBody>
      </p:sp>
    </p:spTree>
    <p:extLst>
      <p:ext uri="{BB962C8B-B14F-4D97-AF65-F5344CB8AC3E}">
        <p14:creationId xmlns:p14="http://schemas.microsoft.com/office/powerpoint/2010/main" val="379977582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7A62181B-723A-0945-8D8D-6A6BB0D8F5A6}" type="slidenum">
              <a:rPr lang="en-US" smtClean="0"/>
              <a:t>46</a:t>
            </a:fld>
            <a:endParaRPr lang="en-US"/>
          </a:p>
        </p:txBody>
      </p:sp>
    </p:spTree>
    <p:extLst>
      <p:ext uri="{BB962C8B-B14F-4D97-AF65-F5344CB8AC3E}">
        <p14:creationId xmlns:p14="http://schemas.microsoft.com/office/powerpoint/2010/main" val="375625202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Low statistical power</a:t>
            </a:r>
          </a:p>
          <a:p>
            <a:r>
              <a:rPr lang="en-GB" dirty="0"/>
              <a:t>Poor drop-out rate if the records deleted are excessively high. How high – it depends on the user.</a:t>
            </a:r>
          </a:p>
        </p:txBody>
      </p:sp>
      <p:sp>
        <p:nvSpPr>
          <p:cNvPr id="4" name="Slide Number Placeholder 3"/>
          <p:cNvSpPr>
            <a:spLocks noGrp="1"/>
          </p:cNvSpPr>
          <p:nvPr>
            <p:ph type="sldNum" sz="quarter" idx="5"/>
          </p:nvPr>
        </p:nvSpPr>
        <p:spPr/>
        <p:txBody>
          <a:bodyPr/>
          <a:lstStyle/>
          <a:p>
            <a:fld id="{7A62181B-723A-0945-8D8D-6A6BB0D8F5A6}" type="slidenum">
              <a:rPr lang="en-US" smtClean="0"/>
              <a:t>50</a:t>
            </a:fld>
            <a:endParaRPr lang="en-US"/>
          </a:p>
        </p:txBody>
      </p:sp>
    </p:spTree>
    <p:extLst>
      <p:ext uri="{BB962C8B-B14F-4D97-AF65-F5344CB8AC3E}">
        <p14:creationId xmlns:p14="http://schemas.microsoft.com/office/powerpoint/2010/main" val="216294272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973DE8-1EC7-9C41-B6BA-DB20899CA618}" type="slidenum">
              <a:rPr lang="en-US" altLang="x-none" smtClean="0"/>
              <a:pPr/>
              <a:t>53</a:t>
            </a:fld>
            <a:endParaRPr lang="en-US" altLang="x-none"/>
          </a:p>
        </p:txBody>
      </p:sp>
    </p:spTree>
    <p:extLst>
      <p:ext uri="{BB962C8B-B14F-4D97-AF65-F5344CB8AC3E}">
        <p14:creationId xmlns:p14="http://schemas.microsoft.com/office/powerpoint/2010/main" val="2764024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A62181B-723A-0945-8D8D-6A6BB0D8F5A6}" type="slidenum">
              <a:rPr lang="en-US" smtClean="0"/>
              <a:t>3</a:t>
            </a:fld>
            <a:endParaRPr lang="en-US"/>
          </a:p>
        </p:txBody>
      </p:sp>
    </p:spTree>
    <p:extLst>
      <p:ext uri="{BB962C8B-B14F-4D97-AF65-F5344CB8AC3E}">
        <p14:creationId xmlns:p14="http://schemas.microsoft.com/office/powerpoint/2010/main" val="2627402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A62181B-723A-0945-8D8D-6A6BB0D8F5A6}" type="slidenum">
              <a:rPr lang="en-US" smtClean="0"/>
              <a:t>4</a:t>
            </a:fld>
            <a:endParaRPr lang="en-US"/>
          </a:p>
        </p:txBody>
      </p:sp>
    </p:spTree>
    <p:extLst>
      <p:ext uri="{BB962C8B-B14F-4D97-AF65-F5344CB8AC3E}">
        <p14:creationId xmlns:p14="http://schemas.microsoft.com/office/powerpoint/2010/main" val="11903709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973DE8-1EC7-9C41-B6BA-DB20899CA618}" type="slidenum">
              <a:rPr lang="en-US" altLang="x-none" smtClean="0"/>
              <a:pPr/>
              <a:t>7</a:t>
            </a:fld>
            <a:endParaRPr lang="en-US" altLang="x-none"/>
          </a:p>
        </p:txBody>
      </p:sp>
    </p:spTree>
    <p:extLst>
      <p:ext uri="{BB962C8B-B14F-4D97-AF65-F5344CB8AC3E}">
        <p14:creationId xmlns:p14="http://schemas.microsoft.com/office/powerpoint/2010/main" val="389249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A62181B-723A-0945-8D8D-6A6BB0D8F5A6}" type="slidenum">
              <a:rPr lang="en-US" smtClean="0"/>
              <a:t>8</a:t>
            </a:fld>
            <a:endParaRPr lang="en-US"/>
          </a:p>
        </p:txBody>
      </p:sp>
    </p:spTree>
    <p:extLst>
      <p:ext uri="{BB962C8B-B14F-4D97-AF65-F5344CB8AC3E}">
        <p14:creationId xmlns:p14="http://schemas.microsoft.com/office/powerpoint/2010/main" val="11327252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Alright now… let’s begin lectures now!</a:t>
            </a:r>
          </a:p>
        </p:txBody>
      </p:sp>
      <p:sp>
        <p:nvSpPr>
          <p:cNvPr id="4" name="Slide Number Placeholder 3"/>
          <p:cNvSpPr>
            <a:spLocks noGrp="1"/>
          </p:cNvSpPr>
          <p:nvPr>
            <p:ph type="sldNum" sz="quarter" idx="5"/>
          </p:nvPr>
        </p:nvSpPr>
        <p:spPr/>
        <p:txBody>
          <a:bodyPr/>
          <a:lstStyle/>
          <a:p>
            <a:fld id="{BC973DE8-1EC7-9C41-B6BA-DB20899CA618}" type="slidenum">
              <a:rPr lang="en-US" altLang="x-none" smtClean="0"/>
              <a:pPr/>
              <a:t>10</a:t>
            </a:fld>
            <a:endParaRPr lang="en-US" altLang="x-none"/>
          </a:p>
        </p:txBody>
      </p:sp>
    </p:spTree>
    <p:extLst>
      <p:ext uri="{BB962C8B-B14F-4D97-AF65-F5344CB8AC3E}">
        <p14:creationId xmlns:p14="http://schemas.microsoft.com/office/powerpoint/2010/main" val="5618072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A62181B-723A-0945-8D8D-6A6BB0D8F5A6}" type="slidenum">
              <a:rPr lang="en-US" smtClean="0"/>
              <a:t>11</a:t>
            </a:fld>
            <a:endParaRPr lang="en-US"/>
          </a:p>
        </p:txBody>
      </p:sp>
    </p:spTree>
    <p:extLst>
      <p:ext uri="{BB962C8B-B14F-4D97-AF65-F5344CB8AC3E}">
        <p14:creationId xmlns:p14="http://schemas.microsoft.com/office/powerpoint/2010/main" val="18725688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A62181B-723A-0945-8D8D-6A6BB0D8F5A6}" type="slidenum">
              <a:rPr lang="en-US" smtClean="0"/>
              <a:t>12</a:t>
            </a:fld>
            <a:endParaRPr lang="en-US"/>
          </a:p>
        </p:txBody>
      </p:sp>
    </p:spTree>
    <p:extLst>
      <p:ext uri="{BB962C8B-B14F-4D97-AF65-F5344CB8AC3E}">
        <p14:creationId xmlns:p14="http://schemas.microsoft.com/office/powerpoint/2010/main" val="36534949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17235563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12/12/25</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19382321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12/12/25</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6880684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66905078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Rectangle 6"/>
          <p:cNvSpPr>
            <a:spLocks noGrp="1" noChangeArrowheads="1"/>
          </p:cNvSpPr>
          <p:nvPr>
            <p:ph type="sldNum" sz="quarter" idx="10"/>
          </p:nvPr>
        </p:nvSpPr>
        <p:spPr>
          <a:ln/>
        </p:spPr>
        <p:txBody>
          <a:bodyPr/>
          <a:lstStyle>
            <a:lvl1pPr>
              <a:defRPr/>
            </a:lvl1pPr>
          </a:lstStyle>
          <a:p>
            <a:fld id="{6C21D7B2-F6DF-4749-BE48-6DFE0A2356E7}" type="slidenum">
              <a:rPr lang="en-US" altLang="x-none"/>
              <a:pPr/>
              <a:t>‹#›</a:t>
            </a:fld>
            <a:endParaRPr lang="en-US" altLang="x-none"/>
          </a:p>
        </p:txBody>
      </p:sp>
    </p:spTree>
    <p:extLst>
      <p:ext uri="{BB962C8B-B14F-4D97-AF65-F5344CB8AC3E}">
        <p14:creationId xmlns:p14="http://schemas.microsoft.com/office/powerpoint/2010/main" val="335697721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12/12/25</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34160042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838200" y="1849376"/>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12/12/25</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105457135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12/12/25</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99815756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12/12/25</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203944504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12/12/25</a:t>
            </a:fld>
            <a:endParaRPr lang="en-US"/>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96638154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12/12/25</a:t>
            </a:fld>
            <a:endParaRPr lang="en-US"/>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5558549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45776110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12/12/25</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70070037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12/12/25</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201836612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12/12/25</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102775805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838200" y="1849376"/>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12/12/25</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131867437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12/12/25</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9289163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12/12/25</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13044177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12/12/25</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18362237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12/12/25</a:t>
            </a:fld>
            <a:endParaRPr lang="en-US"/>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20724580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12/12/25</a:t>
            </a:fld>
            <a:endParaRPr lang="en-US"/>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17646378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12/12/25</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15188941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12/12/25</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9160520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12/12/25</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7763373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microsoft.com/office/2007/relationships/hdphoto" Target="../media/hdphoto1.wdp"/><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theme" Target="../theme/theme2.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Slide Number Placeholder 5"/>
          <p:cNvSpPr>
            <a:spLocks noGrp="1"/>
          </p:cNvSpPr>
          <p:nvPr>
            <p:ph type="sldNum" sz="quarter" idx="4"/>
          </p:nvPr>
        </p:nvSpPr>
        <p:spPr>
          <a:xfrm>
            <a:off x="11275948" y="6373870"/>
            <a:ext cx="540000" cy="144000"/>
          </a:xfrm>
          <a:prstGeom prst="rect">
            <a:avLst/>
          </a:prstGeom>
        </p:spPr>
        <p:txBody>
          <a:bodyPr vert="horz" lIns="0" tIns="0" rIns="0" bIns="0" rtlCol="0" anchor="b" anchorCtr="0">
            <a:noAutofit/>
          </a:bodyPr>
          <a:lstStyle>
            <a:lvl1pPr algn="r">
              <a:defRPr sz="1000" b="1">
                <a:solidFill>
                  <a:schemeClr val="tx1"/>
                </a:solidFill>
              </a:defRPr>
            </a:lvl1pPr>
          </a:lstStyle>
          <a:p>
            <a:fld id="{0B868178-02AE-42FC-958D-6B8F13B60175}" type="slidenum">
              <a:rPr lang="en-GB" smtClean="0"/>
              <a:pPr/>
              <a:t>‹#›</a:t>
            </a:fld>
            <a:endParaRPr lang="en-GB" dirty="0"/>
          </a:p>
        </p:txBody>
      </p:sp>
      <p:cxnSp>
        <p:nvCxnSpPr>
          <p:cNvPr id="8" name="Straight Connector 7"/>
          <p:cNvCxnSpPr/>
          <p:nvPr userDrawn="1"/>
        </p:nvCxnSpPr>
        <p:spPr>
          <a:xfrm>
            <a:off x="443876" y="6366670"/>
            <a:ext cx="11372072"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Rectangle 8"/>
          <p:cNvSpPr/>
          <p:nvPr userDrawn="1"/>
        </p:nvSpPr>
        <p:spPr>
          <a:xfrm>
            <a:off x="1271508" y="6382660"/>
            <a:ext cx="6552728" cy="400110"/>
          </a:xfrm>
          <a:prstGeom prst="rect">
            <a:avLst/>
          </a:prstGeom>
        </p:spPr>
        <p:txBody>
          <a:bodyPr wrap="square">
            <a:spAutoFit/>
          </a:bodyPr>
          <a:lstStyle/>
          <a:p>
            <a:r>
              <a:rPr lang="en-GB" sz="1000" dirty="0"/>
              <a:t>Anwar Musah</a:t>
            </a:r>
          </a:p>
          <a:p>
            <a:r>
              <a:rPr lang="en-GB" sz="1000" baseline="0" dirty="0"/>
              <a:t>Department of Geography | University College London</a:t>
            </a:r>
            <a:endParaRPr lang="en-GB" sz="1000" dirty="0"/>
          </a:p>
        </p:txBody>
      </p:sp>
      <p:sp>
        <p:nvSpPr>
          <p:cNvPr id="10" name="Rectangle 9"/>
          <p:cNvSpPr/>
          <p:nvPr userDrawn="1"/>
        </p:nvSpPr>
        <p:spPr>
          <a:xfrm>
            <a:off x="407412" y="6382660"/>
            <a:ext cx="809837" cy="246221"/>
          </a:xfrm>
          <a:prstGeom prst="rect">
            <a:avLst/>
          </a:prstGeom>
        </p:spPr>
        <p:txBody>
          <a:bodyPr wrap="none">
            <a:spAutoFit/>
          </a:bodyPr>
          <a:lstStyle/>
          <a:p>
            <a:r>
              <a:rPr lang="en-US" sz="1000" dirty="0"/>
              <a:t>29/01/2023</a:t>
            </a:r>
            <a:endParaRPr lang="en-GB" sz="1000" dirty="0"/>
          </a:p>
        </p:txBody>
      </p:sp>
      <p:grpSp>
        <p:nvGrpSpPr>
          <p:cNvPr id="6" name="Group 5">
            <a:extLst>
              <a:ext uri="{FF2B5EF4-FFF2-40B4-BE49-F238E27FC236}">
                <a16:creationId xmlns:a16="http://schemas.microsoft.com/office/drawing/2014/main" id="{7BDAA3BF-490B-F04A-A2CB-E621585C9A06}"/>
              </a:ext>
            </a:extLst>
          </p:cNvPr>
          <p:cNvGrpSpPr/>
          <p:nvPr userDrawn="1"/>
        </p:nvGrpSpPr>
        <p:grpSpPr>
          <a:xfrm>
            <a:off x="0" y="-2117"/>
            <a:ext cx="12192000" cy="988484"/>
            <a:chOff x="0" y="-1588"/>
            <a:chExt cx="9144000" cy="741363"/>
          </a:xfrm>
          <a:solidFill>
            <a:srgbClr val="D6D2C4"/>
          </a:solidFill>
        </p:grpSpPr>
        <p:sp>
          <p:nvSpPr>
            <p:cNvPr id="11" name="Freeform 5">
              <a:extLst>
                <a:ext uri="{FF2B5EF4-FFF2-40B4-BE49-F238E27FC236}">
                  <a16:creationId xmlns:a16="http://schemas.microsoft.com/office/drawing/2014/main" id="{B61271D3-7DDF-6F43-BB50-A40EB80AAFC3}"/>
                </a:ext>
              </a:extLst>
            </p:cNvPr>
            <p:cNvSpPr>
              <a:spLocks/>
            </p:cNvSpPr>
            <p:nvPr/>
          </p:nvSpPr>
          <p:spPr bwMode="auto">
            <a:xfrm>
              <a:off x="0" y="-1588"/>
              <a:ext cx="9144000" cy="741363"/>
            </a:xfrm>
            <a:custGeom>
              <a:avLst/>
              <a:gdLst>
                <a:gd name="T0" fmla="*/ 0 w 1123"/>
                <a:gd name="T1" fmla="*/ 0 h 90"/>
                <a:gd name="T2" fmla="*/ 0 w 1123"/>
                <a:gd name="T3" fmla="*/ 90 h 90"/>
                <a:gd name="T4" fmla="*/ 957 w 1123"/>
                <a:gd name="T5" fmla="*/ 90 h 90"/>
                <a:gd name="T6" fmla="*/ 955 w 1123"/>
                <a:gd name="T7" fmla="*/ 89 h 90"/>
                <a:gd name="T8" fmla="*/ 949 w 1123"/>
                <a:gd name="T9" fmla="*/ 73 h 90"/>
                <a:gd name="T10" fmla="*/ 949 w 1123"/>
                <a:gd name="T11" fmla="*/ 43 h 90"/>
                <a:gd name="T12" fmla="*/ 966 w 1123"/>
                <a:gd name="T13" fmla="*/ 43 h 90"/>
                <a:gd name="T14" fmla="*/ 966 w 1123"/>
                <a:gd name="T15" fmla="*/ 74 h 90"/>
                <a:gd name="T16" fmla="*/ 967 w 1123"/>
                <a:gd name="T17" fmla="*/ 80 h 90"/>
                <a:gd name="T18" fmla="*/ 973 w 1123"/>
                <a:gd name="T19" fmla="*/ 82 h 90"/>
                <a:gd name="T20" fmla="*/ 978 w 1123"/>
                <a:gd name="T21" fmla="*/ 80 h 90"/>
                <a:gd name="T22" fmla="*/ 980 w 1123"/>
                <a:gd name="T23" fmla="*/ 74 h 90"/>
                <a:gd name="T24" fmla="*/ 980 w 1123"/>
                <a:gd name="T25" fmla="*/ 43 h 90"/>
                <a:gd name="T26" fmla="*/ 996 w 1123"/>
                <a:gd name="T27" fmla="*/ 43 h 90"/>
                <a:gd name="T28" fmla="*/ 996 w 1123"/>
                <a:gd name="T29" fmla="*/ 70 h 90"/>
                <a:gd name="T30" fmla="*/ 990 w 1123"/>
                <a:gd name="T31" fmla="*/ 89 h 90"/>
                <a:gd name="T32" fmla="*/ 988 w 1123"/>
                <a:gd name="T33" fmla="*/ 90 h 90"/>
                <a:gd name="T34" fmla="*/ 1012 w 1123"/>
                <a:gd name="T35" fmla="*/ 90 h 90"/>
                <a:gd name="T36" fmla="*/ 1002 w 1123"/>
                <a:gd name="T37" fmla="*/ 68 h 90"/>
                <a:gd name="T38" fmla="*/ 1028 w 1123"/>
                <a:gd name="T39" fmla="*/ 41 h 90"/>
                <a:gd name="T40" fmla="*/ 1048 w 1123"/>
                <a:gd name="T41" fmla="*/ 49 h 90"/>
                <a:gd name="T42" fmla="*/ 1052 w 1123"/>
                <a:gd name="T43" fmla="*/ 55 h 90"/>
                <a:gd name="T44" fmla="*/ 1039 w 1123"/>
                <a:gd name="T45" fmla="*/ 62 h 90"/>
                <a:gd name="T46" fmla="*/ 1028 w 1123"/>
                <a:gd name="T47" fmla="*/ 53 h 90"/>
                <a:gd name="T48" fmla="*/ 1022 w 1123"/>
                <a:gd name="T49" fmla="*/ 56 h 90"/>
                <a:gd name="T50" fmla="*/ 1018 w 1123"/>
                <a:gd name="T51" fmla="*/ 67 h 90"/>
                <a:gd name="T52" fmla="*/ 1028 w 1123"/>
                <a:gd name="T53" fmla="*/ 82 h 90"/>
                <a:gd name="T54" fmla="*/ 1039 w 1123"/>
                <a:gd name="T55" fmla="*/ 74 h 90"/>
                <a:gd name="T56" fmla="*/ 1052 w 1123"/>
                <a:gd name="T57" fmla="*/ 80 h 90"/>
                <a:gd name="T58" fmla="*/ 1047 w 1123"/>
                <a:gd name="T59" fmla="*/ 87 h 90"/>
                <a:gd name="T60" fmla="*/ 1044 w 1123"/>
                <a:gd name="T61" fmla="*/ 90 h 90"/>
                <a:gd name="T62" fmla="*/ 1059 w 1123"/>
                <a:gd name="T63" fmla="*/ 90 h 90"/>
                <a:gd name="T64" fmla="*/ 1059 w 1123"/>
                <a:gd name="T65" fmla="*/ 43 h 90"/>
                <a:gd name="T66" fmla="*/ 1075 w 1123"/>
                <a:gd name="T67" fmla="*/ 43 h 90"/>
                <a:gd name="T68" fmla="*/ 1075 w 1123"/>
                <a:gd name="T69" fmla="*/ 80 h 90"/>
                <a:gd name="T70" fmla="*/ 1096 w 1123"/>
                <a:gd name="T71" fmla="*/ 80 h 90"/>
                <a:gd name="T72" fmla="*/ 1096 w 1123"/>
                <a:gd name="T73" fmla="*/ 90 h 90"/>
                <a:gd name="T74" fmla="*/ 1123 w 1123"/>
                <a:gd name="T75" fmla="*/ 90 h 90"/>
                <a:gd name="T76" fmla="*/ 1123 w 1123"/>
                <a:gd name="T77" fmla="*/ 0 h 90"/>
                <a:gd name="T78" fmla="*/ 0 w 1123"/>
                <a:gd name="T79"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123" h="90">
                  <a:moveTo>
                    <a:pt x="0" y="0"/>
                  </a:moveTo>
                  <a:cubicBezTo>
                    <a:pt x="0" y="90"/>
                    <a:pt x="0" y="90"/>
                    <a:pt x="0" y="90"/>
                  </a:cubicBezTo>
                  <a:cubicBezTo>
                    <a:pt x="957" y="90"/>
                    <a:pt x="957" y="90"/>
                    <a:pt x="957" y="90"/>
                  </a:cubicBezTo>
                  <a:cubicBezTo>
                    <a:pt x="956" y="90"/>
                    <a:pt x="955" y="89"/>
                    <a:pt x="955" y="89"/>
                  </a:cubicBezTo>
                  <a:cubicBezTo>
                    <a:pt x="950" y="84"/>
                    <a:pt x="950" y="78"/>
                    <a:pt x="949" y="73"/>
                  </a:cubicBezTo>
                  <a:cubicBezTo>
                    <a:pt x="949" y="43"/>
                    <a:pt x="949" y="43"/>
                    <a:pt x="949" y="43"/>
                  </a:cubicBezTo>
                  <a:cubicBezTo>
                    <a:pt x="966" y="43"/>
                    <a:pt x="966" y="43"/>
                    <a:pt x="966" y="43"/>
                  </a:cubicBezTo>
                  <a:cubicBezTo>
                    <a:pt x="966" y="74"/>
                    <a:pt x="966" y="74"/>
                    <a:pt x="966" y="74"/>
                  </a:cubicBezTo>
                  <a:cubicBezTo>
                    <a:pt x="966" y="76"/>
                    <a:pt x="966" y="79"/>
                    <a:pt x="967" y="80"/>
                  </a:cubicBezTo>
                  <a:cubicBezTo>
                    <a:pt x="969" y="82"/>
                    <a:pt x="971" y="82"/>
                    <a:pt x="973" y="82"/>
                  </a:cubicBezTo>
                  <a:cubicBezTo>
                    <a:pt x="975" y="82"/>
                    <a:pt x="977" y="81"/>
                    <a:pt x="978" y="80"/>
                  </a:cubicBezTo>
                  <a:cubicBezTo>
                    <a:pt x="979" y="79"/>
                    <a:pt x="980" y="76"/>
                    <a:pt x="980" y="74"/>
                  </a:cubicBezTo>
                  <a:cubicBezTo>
                    <a:pt x="980" y="43"/>
                    <a:pt x="980" y="43"/>
                    <a:pt x="980" y="43"/>
                  </a:cubicBezTo>
                  <a:cubicBezTo>
                    <a:pt x="996" y="43"/>
                    <a:pt x="996" y="43"/>
                    <a:pt x="996" y="43"/>
                  </a:cubicBezTo>
                  <a:cubicBezTo>
                    <a:pt x="996" y="70"/>
                    <a:pt x="996" y="70"/>
                    <a:pt x="996" y="70"/>
                  </a:cubicBezTo>
                  <a:cubicBezTo>
                    <a:pt x="996" y="75"/>
                    <a:pt x="996" y="83"/>
                    <a:pt x="990" y="89"/>
                  </a:cubicBezTo>
                  <a:cubicBezTo>
                    <a:pt x="989" y="89"/>
                    <a:pt x="989" y="90"/>
                    <a:pt x="988" y="90"/>
                  </a:cubicBezTo>
                  <a:cubicBezTo>
                    <a:pt x="1012" y="90"/>
                    <a:pt x="1012" y="90"/>
                    <a:pt x="1012" y="90"/>
                  </a:cubicBezTo>
                  <a:cubicBezTo>
                    <a:pt x="1005" y="85"/>
                    <a:pt x="1002" y="76"/>
                    <a:pt x="1002" y="68"/>
                  </a:cubicBezTo>
                  <a:cubicBezTo>
                    <a:pt x="1002" y="55"/>
                    <a:pt x="1011" y="41"/>
                    <a:pt x="1028" y="41"/>
                  </a:cubicBezTo>
                  <a:cubicBezTo>
                    <a:pt x="1035" y="41"/>
                    <a:pt x="1043" y="44"/>
                    <a:pt x="1048" y="49"/>
                  </a:cubicBezTo>
                  <a:cubicBezTo>
                    <a:pt x="1050" y="51"/>
                    <a:pt x="1051" y="53"/>
                    <a:pt x="1052" y="55"/>
                  </a:cubicBezTo>
                  <a:cubicBezTo>
                    <a:pt x="1039" y="62"/>
                    <a:pt x="1039" y="62"/>
                    <a:pt x="1039" y="62"/>
                  </a:cubicBezTo>
                  <a:cubicBezTo>
                    <a:pt x="1038" y="59"/>
                    <a:pt x="1035" y="53"/>
                    <a:pt x="1028" y="53"/>
                  </a:cubicBezTo>
                  <a:cubicBezTo>
                    <a:pt x="1025" y="53"/>
                    <a:pt x="1023" y="55"/>
                    <a:pt x="1022" y="56"/>
                  </a:cubicBezTo>
                  <a:cubicBezTo>
                    <a:pt x="1018" y="60"/>
                    <a:pt x="1018" y="65"/>
                    <a:pt x="1018" y="67"/>
                  </a:cubicBezTo>
                  <a:cubicBezTo>
                    <a:pt x="1018" y="75"/>
                    <a:pt x="1021" y="82"/>
                    <a:pt x="1028" y="82"/>
                  </a:cubicBezTo>
                  <a:cubicBezTo>
                    <a:pt x="1036" y="82"/>
                    <a:pt x="1038" y="75"/>
                    <a:pt x="1039" y="74"/>
                  </a:cubicBezTo>
                  <a:cubicBezTo>
                    <a:pt x="1052" y="80"/>
                    <a:pt x="1052" y="80"/>
                    <a:pt x="1052" y="80"/>
                  </a:cubicBezTo>
                  <a:cubicBezTo>
                    <a:pt x="1051" y="83"/>
                    <a:pt x="1050" y="85"/>
                    <a:pt x="1047" y="87"/>
                  </a:cubicBezTo>
                  <a:cubicBezTo>
                    <a:pt x="1046" y="88"/>
                    <a:pt x="1045" y="89"/>
                    <a:pt x="1044" y="90"/>
                  </a:cubicBezTo>
                  <a:cubicBezTo>
                    <a:pt x="1059" y="90"/>
                    <a:pt x="1059" y="90"/>
                    <a:pt x="1059" y="90"/>
                  </a:cubicBezTo>
                  <a:cubicBezTo>
                    <a:pt x="1059" y="43"/>
                    <a:pt x="1059" y="43"/>
                    <a:pt x="1059" y="43"/>
                  </a:cubicBezTo>
                  <a:cubicBezTo>
                    <a:pt x="1075" y="43"/>
                    <a:pt x="1075" y="43"/>
                    <a:pt x="1075" y="43"/>
                  </a:cubicBezTo>
                  <a:cubicBezTo>
                    <a:pt x="1075" y="80"/>
                    <a:pt x="1075" y="80"/>
                    <a:pt x="1075" y="80"/>
                  </a:cubicBezTo>
                  <a:cubicBezTo>
                    <a:pt x="1096" y="80"/>
                    <a:pt x="1096" y="80"/>
                    <a:pt x="1096" y="80"/>
                  </a:cubicBezTo>
                  <a:cubicBezTo>
                    <a:pt x="1096" y="90"/>
                    <a:pt x="1096" y="90"/>
                    <a:pt x="1096" y="90"/>
                  </a:cubicBezTo>
                  <a:cubicBezTo>
                    <a:pt x="1123" y="90"/>
                    <a:pt x="1123" y="90"/>
                    <a:pt x="1123" y="90"/>
                  </a:cubicBezTo>
                  <a:cubicBezTo>
                    <a:pt x="1123" y="0"/>
                    <a:pt x="1123" y="0"/>
                    <a:pt x="1123" y="0"/>
                  </a:cubicBezTo>
                  <a:lnTo>
                    <a:pt x="0" y="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sz="2400"/>
            </a:p>
          </p:txBody>
        </p:sp>
        <p:pic>
          <p:nvPicPr>
            <p:cNvPr id="12" name="Picture 11">
              <a:extLst>
                <a:ext uri="{FF2B5EF4-FFF2-40B4-BE49-F238E27FC236}">
                  <a16:creationId xmlns:a16="http://schemas.microsoft.com/office/drawing/2014/main" id="{5434D1C0-E761-1A47-8DBA-F01E27D73688}"/>
                </a:ext>
              </a:extLst>
            </p:cNvPr>
            <p:cNvPicPr>
              <a:picLocks noChangeAspect="1"/>
            </p:cNvPicPr>
            <p:nvPr/>
          </p:nvPicPr>
          <p:blipFill>
            <a:blip r:embed="rId15">
              <a:extLst>
                <a:ext uri="{BEBA8EAE-BF5A-486C-A8C5-ECC9F3942E4B}">
                  <a14:imgProps xmlns:a14="http://schemas.microsoft.com/office/drawing/2010/main">
                    <a14:imgLayer r:embed="rId16">
                      <a14:imgEffect>
                        <a14:brightnessContrast bright="100000"/>
                      </a14:imgEffect>
                    </a14:imgLayer>
                  </a14:imgProps>
                </a:ext>
                <a:ext uri="{28A0092B-C50C-407E-A947-70E740481C1C}">
                  <a14:useLocalDpi xmlns:a14="http://schemas.microsoft.com/office/drawing/2010/main" val="0"/>
                </a:ext>
              </a:extLst>
            </a:blip>
            <a:stretch>
              <a:fillRect/>
            </a:stretch>
          </p:blipFill>
          <p:spPr>
            <a:xfrm flipH="1">
              <a:off x="7524000" y="360000"/>
              <a:ext cx="147064" cy="172800"/>
            </a:xfrm>
            <a:prstGeom prst="rect">
              <a:avLst/>
            </a:prstGeom>
            <a:noFill/>
          </p:spPr>
        </p:pic>
      </p:grpSp>
      <p:sp>
        <p:nvSpPr>
          <p:cNvPr id="13" name="Text Placeholder 6">
            <a:extLst>
              <a:ext uri="{FF2B5EF4-FFF2-40B4-BE49-F238E27FC236}">
                <a16:creationId xmlns:a16="http://schemas.microsoft.com/office/drawing/2014/main" id="{DF6B7FAD-114F-BE45-98FE-B3374CB38F71}"/>
              </a:ext>
            </a:extLst>
          </p:cNvPr>
          <p:cNvSpPr txBox="1">
            <a:spLocks/>
          </p:cNvSpPr>
          <p:nvPr userDrawn="1"/>
        </p:nvSpPr>
        <p:spPr>
          <a:xfrm>
            <a:off x="288000" y="288000"/>
            <a:ext cx="7318611" cy="390725"/>
          </a:xfrm>
        </p:spPr>
        <p:txBody>
          <a:bodyPr lIns="0" tIns="0" rIns="0" bIns="0">
            <a:noAutofit/>
          </a:bodyPr>
          <a:lstStyle>
            <a:lvl1pPr marL="0" indent="0" algn="l" defTabSz="914400" rtl="0" eaLnBrk="1" latinLnBrk="0" hangingPunct="1">
              <a:lnSpc>
                <a:spcPct val="80000"/>
              </a:lnSpc>
              <a:spcBef>
                <a:spcPts val="1000"/>
              </a:spcBef>
              <a:buFont typeface="Arial"/>
              <a:buNone/>
              <a:defRPr sz="1467" kern="1200" baseline="0">
                <a:solidFill>
                  <a:schemeClr val="bg1"/>
                </a:solidFill>
                <a:latin typeface="+mn-lt"/>
                <a:ea typeface="+mn-ea"/>
                <a:cs typeface="+mn-cs"/>
              </a:defRPr>
            </a:lvl1pPr>
            <a:lvl2pPr marL="0" indent="0" algn="l" defTabSz="914400" rtl="0" eaLnBrk="1" latinLnBrk="0" hangingPunct="1">
              <a:lnSpc>
                <a:spcPct val="80000"/>
              </a:lnSpc>
              <a:spcBef>
                <a:spcPts val="500"/>
              </a:spcBef>
              <a:buFont typeface="Arial"/>
              <a:buNone/>
              <a:defRPr sz="1467" kern="1200">
                <a:solidFill>
                  <a:schemeClr val="bg1"/>
                </a:solidFill>
                <a:latin typeface="+mn-lt"/>
                <a:ea typeface="+mn-ea"/>
                <a:cs typeface="+mn-cs"/>
              </a:defRPr>
            </a:lvl2pPr>
            <a:lvl3pPr marL="0" indent="0" algn="l" defTabSz="914400" rtl="0" eaLnBrk="1" latinLnBrk="0" hangingPunct="1">
              <a:lnSpc>
                <a:spcPct val="90000"/>
              </a:lnSpc>
              <a:spcBef>
                <a:spcPts val="500"/>
              </a:spcBef>
              <a:buFont typeface="Arial"/>
              <a:buNone/>
              <a:defRPr sz="1467" kern="1200">
                <a:solidFill>
                  <a:schemeClr val="tx1"/>
                </a:solidFill>
                <a:latin typeface="+mn-lt"/>
                <a:ea typeface="+mn-ea"/>
                <a:cs typeface="+mn-cs"/>
              </a:defRPr>
            </a:lvl3pPr>
            <a:lvl4pPr marL="0" indent="0" algn="l" defTabSz="914400" rtl="0" eaLnBrk="1" latinLnBrk="0" hangingPunct="1">
              <a:lnSpc>
                <a:spcPct val="90000"/>
              </a:lnSpc>
              <a:spcBef>
                <a:spcPts val="500"/>
              </a:spcBef>
              <a:buFont typeface="Arial"/>
              <a:buNone/>
              <a:defRPr sz="1467" kern="1200">
                <a:solidFill>
                  <a:schemeClr val="tx1"/>
                </a:solidFill>
                <a:latin typeface="+mn-lt"/>
                <a:ea typeface="+mn-ea"/>
                <a:cs typeface="+mn-cs"/>
              </a:defRPr>
            </a:lvl4pPr>
            <a:lvl5pPr marL="0" indent="0" algn="l" defTabSz="914400" rtl="0" eaLnBrk="1" latinLnBrk="0" hangingPunct="1">
              <a:lnSpc>
                <a:spcPct val="90000"/>
              </a:lnSpc>
              <a:spcBef>
                <a:spcPts val="500"/>
              </a:spcBef>
              <a:buFont typeface="Arial"/>
              <a:buNone/>
              <a:defRPr sz="1467"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a:t>Department of Geography</a:t>
            </a:r>
            <a:endParaRPr lang="en-US" dirty="0"/>
          </a:p>
        </p:txBody>
      </p:sp>
    </p:spTree>
    <p:extLst>
      <p:ext uri="{BB962C8B-B14F-4D97-AF65-F5344CB8AC3E}">
        <p14:creationId xmlns:p14="http://schemas.microsoft.com/office/powerpoint/2010/main" val="10125771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72" r:id="rId12"/>
    <p:sldLayoutId id="2147483674"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0291113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a.mastrosavvas@ucl.ac.uk" TargetMode="External"/><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hyperlink" Target="https://en.wikipedia.org/wiki/Open_data" TargetMode="External"/><Relationship Id="rId2" Type="http://schemas.openxmlformats.org/officeDocument/2006/relationships/notesSlide" Target="../notesSlides/notesSlide8.xml"/><Relationship Id="rId1" Type="http://schemas.openxmlformats.org/officeDocument/2006/relationships/slideLayout" Target="../slideLayouts/slideLayout15.xml"/><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3.xml"/><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3" Type="http://schemas.openxmlformats.org/officeDocument/2006/relationships/hyperlink" Target="https://www.sciencedirect.com/science/article/abs/pii/S0143622818311949?via%3Dihub" TargetMode="External"/><Relationship Id="rId2" Type="http://schemas.openxmlformats.org/officeDocument/2006/relationships/notesSlide" Target="../notesSlides/notesSlide14.xml"/><Relationship Id="rId1" Type="http://schemas.openxmlformats.org/officeDocument/2006/relationships/slideLayout" Target="../slideLayouts/slideLayout20.xml"/><Relationship Id="rId6" Type="http://schemas.openxmlformats.org/officeDocument/2006/relationships/image" Target="../media/image9.png"/><Relationship Id="rId5" Type="http://schemas.openxmlformats.org/officeDocument/2006/relationships/hyperlink" Target="https://www.researchgate.net/publication/317542771_Understanding_Spatial_Patterns_of_Urban_Crime_in_a_Developing_Country" TargetMode="External"/><Relationship Id="rId4" Type="http://schemas.openxmlformats.org/officeDocument/2006/relationships/hyperlink" Target="https://link.springer.com/article/10.1007/s10940-019-09448-3" TargetMode="External"/></Relationships>
</file>

<file path=ppt/slides/_rels/slide18.xml.rels><?xml version="1.0" encoding="UTF-8" standalone="yes"?>
<Relationships xmlns="http://schemas.openxmlformats.org/package/2006/relationships"><Relationship Id="rId8" Type="http://schemas.openxmlformats.org/officeDocument/2006/relationships/image" Target="../media/image100.png"/><Relationship Id="rId3" Type="http://schemas.openxmlformats.org/officeDocument/2006/relationships/hyperlink" Target="https://link.springer.com/article/10.1007/s10940-019-09448-3" TargetMode="External"/><Relationship Id="rId7" Type="http://schemas.openxmlformats.org/officeDocument/2006/relationships/image" Target="../media/image90.png"/><Relationship Id="rId2" Type="http://schemas.openxmlformats.org/officeDocument/2006/relationships/image" Target="../media/image10.png"/><Relationship Id="rId1" Type="http://schemas.openxmlformats.org/officeDocument/2006/relationships/slideLayout" Target="../slideLayouts/slideLayout20.xml"/><Relationship Id="rId6" Type="http://schemas.openxmlformats.org/officeDocument/2006/relationships/image" Target="../media/image13.png"/><Relationship Id="rId11" Type="http://schemas.openxmlformats.org/officeDocument/2006/relationships/hyperlink" Target="https://www.sciencedirect.com/science/article/abs/pii/S0143622818311949?via%3Dihub" TargetMode="External"/><Relationship Id="rId5" Type="http://schemas.openxmlformats.org/officeDocument/2006/relationships/image" Target="../media/image12.png"/><Relationship Id="rId10" Type="http://schemas.openxmlformats.org/officeDocument/2006/relationships/image" Target="../media/image15.png"/><Relationship Id="rId4" Type="http://schemas.openxmlformats.org/officeDocument/2006/relationships/image" Target="../media/image11.png"/><Relationship Id="rId9" Type="http://schemas.openxmlformats.org/officeDocument/2006/relationships/image" Target="../media/image14.png"/></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15.xml"/><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png"/><Relationship Id="rId1" Type="http://schemas.openxmlformats.org/officeDocument/2006/relationships/slideLayout" Target="../slideLayouts/slideLayout15.xml"/><Relationship Id="rId4" Type="http://schemas.openxmlformats.org/officeDocument/2006/relationships/image" Target="../media/image20.jpeg"/></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s://www.frontiersin.org/articles/10.3389/fpubh.2021.754072/full" TargetMode="External"/><Relationship Id="rId1" Type="http://schemas.openxmlformats.org/officeDocument/2006/relationships/slideLayout" Target="../slideLayouts/slideLayout20.xml"/><Relationship Id="rId5" Type="http://schemas.openxmlformats.org/officeDocument/2006/relationships/image" Target="../media/image23.png"/><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0.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0.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20.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0.xml"/></Relationships>
</file>

<file path=ppt/slides/_rels/slide26.xml.rels><?xml version="1.0" encoding="UTF-8" standalone="yes"?>
<Relationships xmlns="http://schemas.openxmlformats.org/package/2006/relationships"><Relationship Id="rId8" Type="http://schemas.openxmlformats.org/officeDocument/2006/relationships/hyperlink" Target="https://malariaatlas.org/" TargetMode="External"/><Relationship Id="rId13" Type="http://schemas.openxmlformats.org/officeDocument/2006/relationships/image" Target="../media/image35.png"/><Relationship Id="rId3" Type="http://schemas.openxmlformats.org/officeDocument/2006/relationships/image" Target="../media/image30.png"/><Relationship Id="rId7" Type="http://schemas.openxmlformats.org/officeDocument/2006/relationships/image" Target="../media/image32.png"/><Relationship Id="rId12" Type="http://schemas.openxmlformats.org/officeDocument/2006/relationships/hyperlink" Target="https://data.humdata.org/" TargetMode="External"/><Relationship Id="rId2" Type="http://schemas.openxmlformats.org/officeDocument/2006/relationships/hyperlink" Target="https://mics.unicef.org/" TargetMode="External"/><Relationship Id="rId1" Type="http://schemas.openxmlformats.org/officeDocument/2006/relationships/slideLayout" Target="../slideLayouts/slideLayout20.xml"/><Relationship Id="rId6" Type="http://schemas.openxmlformats.org/officeDocument/2006/relationships/hyperlink" Target="https://espen.afro.who.int/" TargetMode="External"/><Relationship Id="rId11" Type="http://schemas.openxmlformats.org/officeDocument/2006/relationships/image" Target="../media/image34.png"/><Relationship Id="rId5" Type="http://schemas.openxmlformats.org/officeDocument/2006/relationships/image" Target="../media/image31.png"/><Relationship Id="rId10" Type="http://schemas.openxmlformats.org/officeDocument/2006/relationships/hyperlink" Target="https://www.gbif.org/dataset/d4eb19bc-fdce-415f-9a61-49b036009840" TargetMode="External"/><Relationship Id="rId4" Type="http://schemas.openxmlformats.org/officeDocument/2006/relationships/hyperlink" Target="https://dhsprogram.com/" TargetMode="External"/><Relationship Id="rId9" Type="http://schemas.openxmlformats.org/officeDocument/2006/relationships/image" Target="../media/image33.png"/></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hyperlink" Target="https://www.gov.uk/government/statistics/fire-statistics-incident-level-datasets" TargetMode="External"/><Relationship Id="rId1" Type="http://schemas.openxmlformats.org/officeDocument/2006/relationships/slideLayout" Target="../slideLayouts/slideLayout20.xml"/><Relationship Id="rId4" Type="http://schemas.openxmlformats.org/officeDocument/2006/relationships/hyperlink" Target="https://www.sciencedirect.com/science/article/pii/S0143622822000893?via%3Dihub" TargetMode="External"/></Relationships>
</file>

<file path=ppt/slides/_rels/slide28.xml.rels><?xml version="1.0" encoding="UTF-8" standalone="yes"?>
<Relationships xmlns="http://schemas.openxmlformats.org/package/2006/relationships"><Relationship Id="rId3" Type="http://schemas.openxmlformats.org/officeDocument/2006/relationships/hyperlink" Target="https://data.cdrc.ac.uk/search/type/dataset" TargetMode="External"/><Relationship Id="rId2" Type="http://schemas.openxmlformats.org/officeDocument/2006/relationships/image" Target="../media/image37.png"/><Relationship Id="rId1" Type="http://schemas.openxmlformats.org/officeDocument/2006/relationships/slideLayout" Target="../slideLayouts/slideLayout20.xml"/></Relationships>
</file>

<file path=ppt/slides/_rels/slide29.xml.rels><?xml version="1.0" encoding="UTF-8" standalone="yes"?>
<Relationships xmlns="http://schemas.openxmlformats.org/package/2006/relationships"><Relationship Id="rId3" Type="http://schemas.openxmlformats.org/officeDocument/2006/relationships/hyperlink" Target="https://www.ons.gov.uk/" TargetMode="External"/><Relationship Id="rId2" Type="http://schemas.openxmlformats.org/officeDocument/2006/relationships/image" Target="../media/image38.png"/><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hyperlink" Target="https://clauswilke.com/dataviz/directory-of-visualizations.html" TargetMode="External"/><Relationship Id="rId2" Type="http://schemas.openxmlformats.org/officeDocument/2006/relationships/notesSlide" Target="../notesSlides/notesSlide3.xml"/><Relationship Id="rId1" Type="http://schemas.openxmlformats.org/officeDocument/2006/relationships/slideLayout" Target="../slideLayouts/slideLayout13.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8" Type="http://schemas.openxmlformats.org/officeDocument/2006/relationships/image" Target="../media/image42.png"/><Relationship Id="rId13" Type="http://schemas.openxmlformats.org/officeDocument/2006/relationships/image" Target="../media/image45.png"/><Relationship Id="rId3" Type="http://schemas.openxmlformats.org/officeDocument/2006/relationships/image" Target="../media/image39.png"/><Relationship Id="rId7" Type="http://schemas.openxmlformats.org/officeDocument/2006/relationships/hyperlink" Target="https://www.ordnancesurvey.co.uk/" TargetMode="External"/><Relationship Id="rId12" Type="http://schemas.openxmlformats.org/officeDocument/2006/relationships/image" Target="../media/image44.png"/><Relationship Id="rId2" Type="http://schemas.openxmlformats.org/officeDocument/2006/relationships/hyperlink" Target="https://data.cdrc.ac.uk/search/type/dataset" TargetMode="External"/><Relationship Id="rId16" Type="http://schemas.openxmlformats.org/officeDocument/2006/relationships/hyperlink" Target="https://www.gov.uk/government/statistics/english-indices-of-deprivation-2019" TargetMode="External"/><Relationship Id="rId1" Type="http://schemas.openxmlformats.org/officeDocument/2006/relationships/slideLayout" Target="../slideLayouts/slideLayout20.xml"/><Relationship Id="rId6" Type="http://schemas.openxmlformats.org/officeDocument/2006/relationships/image" Target="../media/image41.jpeg"/><Relationship Id="rId11" Type="http://schemas.openxmlformats.org/officeDocument/2006/relationships/hyperlink" Target="https://data.london.gov.uk/" TargetMode="External"/><Relationship Id="rId5" Type="http://schemas.openxmlformats.org/officeDocument/2006/relationships/image" Target="../media/image40.png"/><Relationship Id="rId15" Type="http://schemas.openxmlformats.org/officeDocument/2006/relationships/hyperlink" Target="https://data.london.gov.uk/dataset" TargetMode="External"/><Relationship Id="rId10" Type="http://schemas.openxmlformats.org/officeDocument/2006/relationships/image" Target="../media/image43.png"/><Relationship Id="rId4" Type="http://schemas.openxmlformats.org/officeDocument/2006/relationships/hyperlink" Target="https://www.ons.gov.uk/" TargetMode="External"/><Relationship Id="rId9" Type="http://schemas.openxmlformats.org/officeDocument/2006/relationships/hyperlink" Target="https://data.police.uk/data/" TargetMode="External"/><Relationship Id="rId14" Type="http://schemas.openxmlformats.org/officeDocument/2006/relationships/hyperlink" Target="https://www.nomisweb.co.uk/sources/census_2021_bulk" TargetMode="Externa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0.xml"/></Relationships>
</file>

<file path=ppt/slides/_rels/slide3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3.xml"/><Relationship Id="rId1" Type="http://schemas.openxmlformats.org/officeDocument/2006/relationships/slideLayout" Target="../slideLayouts/slideLayout20.xml"/></Relationships>
</file>

<file path=ppt/slides/_rels/slide41.xml.rels><?xml version="1.0" encoding="UTF-8" standalone="yes"?>
<Relationships xmlns="http://schemas.openxmlformats.org/package/2006/relationships"><Relationship Id="rId2" Type="http://schemas.openxmlformats.org/officeDocument/2006/relationships/hyperlink" Target="https://forms.gle/bpDBWw7CcBR7wvX96" TargetMode="External"/><Relationship Id="rId1" Type="http://schemas.openxmlformats.org/officeDocument/2006/relationships/slideLayout" Target="../slideLayouts/slideLayout20.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5.xml"/><Relationship Id="rId1" Type="http://schemas.openxmlformats.org/officeDocument/2006/relationships/slideLayout" Target="../slideLayouts/slideLayout20.xml"/><Relationship Id="rId6" Type="http://schemas.openxmlformats.org/officeDocument/2006/relationships/hyperlink" Target="https://github.com/UCLPG-MSC-SGDS/POLS0008/raw/main/Gamer%20Data.zip" TargetMode="External"/><Relationship Id="rId5" Type="http://schemas.openxmlformats.org/officeDocument/2006/relationships/image" Target="../media/image51.png"/><Relationship Id="rId4" Type="http://schemas.openxmlformats.org/officeDocument/2006/relationships/hyperlink" Target="https://psnprofiles.com/"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167A4CB3-F0C9-5F4A-8B2A-F66E99725E17}"/>
              </a:ext>
            </a:extLst>
          </p:cNvPr>
          <p:cNvSpPr/>
          <p:nvPr/>
        </p:nvSpPr>
        <p:spPr>
          <a:xfrm>
            <a:off x="169545" y="1277344"/>
            <a:ext cx="11646403" cy="4093428"/>
          </a:xfrm>
          <a:prstGeom prst="rect">
            <a:avLst/>
          </a:prstGeom>
        </p:spPr>
        <p:txBody>
          <a:bodyPr wrap="square">
            <a:spAutoFit/>
          </a:bodyPr>
          <a:lstStyle/>
          <a:p>
            <a:r>
              <a:rPr lang="en-GB" sz="3200" b="1" cap="all" dirty="0">
                <a:latin typeface="Helvetica Neue Light" panose="02000403000000020004" pitchFamily="2" charset="0"/>
                <a:ea typeface="Helvetica Neue Light" panose="02000403000000020004" pitchFamily="2" charset="0"/>
                <a:cs typeface="Calibri Light" charset="0"/>
              </a:rPr>
              <a:t>POLS0008</a:t>
            </a:r>
          </a:p>
          <a:p>
            <a:r>
              <a:rPr lang="en-GB" sz="3200" b="1" cap="all" dirty="0">
                <a:latin typeface="Helvetica Neue Light" panose="02000403000000020004" pitchFamily="2" charset="0"/>
                <a:ea typeface="Helvetica Neue Light" panose="02000403000000020004" pitchFamily="2" charset="0"/>
                <a:cs typeface="Calibri Light" charset="0"/>
              </a:rPr>
              <a:t>INTRODUCTION TO QUANTITATIVE RESEARCH METHODS</a:t>
            </a:r>
            <a:br>
              <a:rPr lang="en-GB" sz="2000" cap="all" dirty="0">
                <a:latin typeface="Helvetica Neue Light" panose="02000403000000020004" pitchFamily="2" charset="0"/>
                <a:ea typeface="Helvetica Neue Light" panose="02000403000000020004" pitchFamily="2" charset="0"/>
                <a:cs typeface="Calibri Light" charset="0"/>
              </a:rPr>
            </a:br>
            <a:endParaRPr lang="en-GB" sz="2000" cap="all" dirty="0">
              <a:latin typeface="Helvetica Neue Light" panose="02000403000000020004" pitchFamily="2" charset="0"/>
              <a:ea typeface="Helvetica Neue Light" panose="02000403000000020004" pitchFamily="2" charset="0"/>
              <a:cs typeface="Calibri Light" charset="0"/>
            </a:endParaRPr>
          </a:p>
          <a:p>
            <a:endParaRPr lang="en-GB" sz="3200" b="1" cap="all" dirty="0">
              <a:solidFill>
                <a:prstClr val="black"/>
              </a:solidFill>
              <a:latin typeface="Helvetica Neue Light" panose="02000403000000020004" pitchFamily="2" charset="0"/>
              <a:ea typeface="Helvetica Neue Light" panose="02000403000000020004" pitchFamily="2" charset="0"/>
              <a:cs typeface="Calibri Light" charset="0"/>
            </a:endParaRPr>
          </a:p>
          <a:p>
            <a:r>
              <a:rPr lang="en-GB" sz="3200" b="1" cap="all" dirty="0">
                <a:solidFill>
                  <a:prstClr val="black"/>
                </a:solidFill>
                <a:latin typeface="Helvetica Neue Light" panose="02000403000000020004" pitchFamily="2" charset="0"/>
                <a:ea typeface="Helvetica Neue Light" panose="02000403000000020004" pitchFamily="2" charset="0"/>
                <a:cs typeface="Calibri Light" charset="0"/>
              </a:rPr>
              <a:t>WEEK FOUR: Sourcing DATA</a:t>
            </a:r>
          </a:p>
          <a:p>
            <a:endParaRPr lang="en-GB" sz="2800" cap="all" dirty="0">
              <a:solidFill>
                <a:prstClr val="black"/>
              </a:solidFill>
              <a:latin typeface="Helvetica Neue Light" panose="02000403000000020004" pitchFamily="2" charset="0"/>
              <a:ea typeface="Helvetica Neue Light" panose="02000403000000020004" pitchFamily="2" charset="0"/>
              <a:cs typeface="Calibri Light" charset="0"/>
            </a:endParaRPr>
          </a:p>
          <a:p>
            <a:endParaRPr lang="en-GB" altLang="en-US" sz="2400" dirty="0">
              <a:solidFill>
                <a:prstClr val="black"/>
              </a:solidFill>
              <a:latin typeface="Helvetica Neue Light" panose="02000403000000020004" pitchFamily="2" charset="0"/>
              <a:ea typeface="Helvetica Neue Light" panose="02000403000000020004" pitchFamily="2" charset="0"/>
              <a:cs typeface="Helvetica Neue" panose="02000503000000020004" pitchFamily="2" charset="0"/>
            </a:endParaRPr>
          </a:p>
          <a:p>
            <a:r>
              <a:rPr lang="en-GB" altLang="en-US" sz="2400" dirty="0">
                <a:solidFill>
                  <a:prstClr val="black"/>
                </a:solidFill>
                <a:latin typeface="Helvetica Neue Light" panose="02000403000000020004" pitchFamily="2" charset="0"/>
                <a:ea typeface="Helvetica Neue Light" panose="02000403000000020004" pitchFamily="2" charset="0"/>
                <a:cs typeface="Helvetica Neue" panose="02000503000000020004" pitchFamily="2" charset="0"/>
              </a:rPr>
              <a:t>Dr Andreas </a:t>
            </a:r>
            <a:r>
              <a:rPr lang="en-GB" altLang="en-US" sz="2400" dirty="0" err="1">
                <a:solidFill>
                  <a:prstClr val="black"/>
                </a:solidFill>
                <a:latin typeface="Helvetica Neue Light" panose="02000403000000020004" pitchFamily="2" charset="0"/>
                <a:ea typeface="Helvetica Neue Light" panose="02000403000000020004" pitchFamily="2" charset="0"/>
                <a:cs typeface="Helvetica Neue" panose="02000503000000020004" pitchFamily="2" charset="0"/>
              </a:rPr>
              <a:t>Mastrosavvas</a:t>
            </a:r>
            <a:r>
              <a:rPr lang="en-GB" altLang="en-US" sz="2400" dirty="0">
                <a:solidFill>
                  <a:prstClr val="black"/>
                </a:solidFill>
                <a:latin typeface="Helvetica Neue Light" panose="02000403000000020004" pitchFamily="2" charset="0"/>
                <a:ea typeface="Helvetica Neue Light" panose="02000403000000020004" pitchFamily="2" charset="0"/>
                <a:cs typeface="Helvetica Neue" panose="02000503000000020004" pitchFamily="2" charset="0"/>
              </a:rPr>
              <a:t> (</a:t>
            </a:r>
            <a:r>
              <a:rPr lang="en-GB" altLang="en-US" sz="2400" dirty="0">
                <a:solidFill>
                  <a:prstClr val="black"/>
                </a:solidFill>
                <a:latin typeface="Helvetica Neue Light" panose="02000403000000020004" pitchFamily="2" charset="0"/>
                <a:ea typeface="Helvetica Neue Light" panose="02000403000000020004" pitchFamily="2" charset="0"/>
                <a:cs typeface="Helvetica Neue" panose="02000503000000020004" pitchFamily="2" charset="0"/>
                <a:hlinkClick r:id="rId3"/>
              </a:rPr>
              <a:t>a.mastrosavvas@ucl.ac.uk</a:t>
            </a:r>
            <a:r>
              <a:rPr lang="en-GB" altLang="en-US" sz="2400" dirty="0">
                <a:solidFill>
                  <a:prstClr val="black"/>
                </a:solidFill>
                <a:latin typeface="Helvetica Neue Light" panose="02000403000000020004" pitchFamily="2" charset="0"/>
                <a:ea typeface="Helvetica Neue Light" panose="02000403000000020004" pitchFamily="2" charset="0"/>
                <a:cs typeface="Helvetica Neue" panose="02000503000000020004" pitchFamily="2" charset="0"/>
              </a:rPr>
              <a:t>) </a:t>
            </a:r>
          </a:p>
          <a:p>
            <a:br>
              <a:rPr lang="en-GB" sz="2000" cap="all" dirty="0">
                <a:latin typeface="Helvetica Neue Light" panose="02000403000000020004" pitchFamily="2" charset="0"/>
                <a:ea typeface="Helvetica Neue Light" panose="02000403000000020004" pitchFamily="2" charset="0"/>
                <a:cs typeface="Calibri Light" charset="0"/>
              </a:rPr>
            </a:br>
            <a:endParaRPr lang="en-GB" sz="1600" cap="all" dirty="0">
              <a:latin typeface="Helvetica Neue Light" panose="02000403000000020004" pitchFamily="2" charset="0"/>
              <a:ea typeface="Helvetica Neue Light" panose="02000403000000020004" pitchFamily="2" charset="0"/>
              <a:cs typeface="Calibri Light" charset="0"/>
            </a:endParaRPr>
          </a:p>
        </p:txBody>
      </p:sp>
      <p:pic>
        <p:nvPicPr>
          <p:cNvPr id="5" name="Picture 4">
            <a:extLst>
              <a:ext uri="{FF2B5EF4-FFF2-40B4-BE49-F238E27FC236}">
                <a16:creationId xmlns:a16="http://schemas.microsoft.com/office/drawing/2014/main" id="{5E7F389B-F6B0-A94C-97E9-5A3AD8DBB514}"/>
              </a:ext>
            </a:extLst>
          </p:cNvPr>
          <p:cNvPicPr>
            <a:picLocks noChangeAspect="1"/>
          </p:cNvPicPr>
          <p:nvPr/>
        </p:nvPicPr>
        <p:blipFill>
          <a:blip r:embed="rId4"/>
          <a:stretch>
            <a:fillRect/>
          </a:stretch>
        </p:blipFill>
        <p:spPr>
          <a:xfrm>
            <a:off x="0" y="0"/>
            <a:ext cx="12192000" cy="970069"/>
          </a:xfrm>
          <a:prstGeom prst="rect">
            <a:avLst/>
          </a:prstGeom>
        </p:spPr>
      </p:pic>
      <p:sp>
        <p:nvSpPr>
          <p:cNvPr id="2" name="Slide Number Placeholder 3">
            <a:extLst>
              <a:ext uri="{FF2B5EF4-FFF2-40B4-BE49-F238E27FC236}">
                <a16:creationId xmlns:a16="http://schemas.microsoft.com/office/drawing/2014/main" id="{8913D9DA-910D-72DE-7159-D8F3ED63A614}"/>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1</a:t>
            </a:fld>
            <a:endParaRPr lang="en-US" dirty="0">
              <a:solidFill>
                <a:srgbClr val="000000"/>
              </a:solidFill>
              <a:cs typeface="ＭＳ Ｐゴシック" charset="0"/>
            </a:endParaRPr>
          </a:p>
        </p:txBody>
      </p:sp>
      <p:sp>
        <p:nvSpPr>
          <p:cNvPr id="4" name="Rectangle 3">
            <a:extLst>
              <a:ext uri="{FF2B5EF4-FFF2-40B4-BE49-F238E27FC236}">
                <a16:creationId xmlns:a16="http://schemas.microsoft.com/office/drawing/2014/main" id="{7AF84BEE-16F3-BC1F-B663-4D41A04F741C}"/>
              </a:ext>
            </a:extLst>
          </p:cNvPr>
          <p:cNvSpPr/>
          <p:nvPr/>
        </p:nvSpPr>
        <p:spPr>
          <a:xfrm>
            <a:off x="222422" y="234779"/>
            <a:ext cx="25702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071047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9310937-9810-114F-983E-4800E87EE95A}"/>
              </a:ext>
            </a:extLst>
          </p:cNvPr>
          <p:cNvSpPr/>
          <p:nvPr/>
        </p:nvSpPr>
        <p:spPr>
          <a:xfrm>
            <a:off x="0" y="1"/>
            <a:ext cx="12192000" cy="6857999"/>
          </a:xfrm>
          <a:prstGeom prst="rect">
            <a:avLst/>
          </a:prstGeom>
          <a:solidFill>
            <a:srgbClr val="008CE6"/>
          </a:solidFill>
          <a:ln>
            <a:solidFill>
              <a:srgbClr val="0091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C76F1414-123F-A64D-A741-24140E769A2A}"/>
              </a:ext>
            </a:extLst>
          </p:cNvPr>
          <p:cNvSpPr>
            <a:spLocks noGrp="1"/>
          </p:cNvSpPr>
          <p:nvPr>
            <p:ph type="title"/>
          </p:nvPr>
        </p:nvSpPr>
        <p:spPr>
          <a:xfrm>
            <a:off x="582798" y="2950571"/>
            <a:ext cx="11233150" cy="1296988"/>
          </a:xfrm>
        </p:spPr>
        <p:txBody>
          <a:bodyPr/>
          <a:lstStyle/>
          <a:p>
            <a:pPr lvl="0" algn="ctr" eaLnBrk="0" fontAlgn="base" hangingPunct="0">
              <a:lnSpc>
                <a:spcPct val="100000"/>
              </a:lnSpc>
              <a:spcBef>
                <a:spcPct val="20000"/>
              </a:spcBef>
              <a:spcAft>
                <a:spcPct val="0"/>
              </a:spcAft>
            </a:pPr>
            <a:r>
              <a:rPr lang="en-US" sz="3600" b="1" kern="0" dirty="0">
                <a:solidFill>
                  <a:schemeClr val="bg1"/>
                </a:solidFill>
                <a:latin typeface="Helvetica Neue Light" panose="02000403000000020004" pitchFamily="2" charset="0"/>
                <a:ea typeface="Helvetica Neue Light" panose="02000403000000020004" pitchFamily="2" charset="0"/>
                <a:cs typeface="Helvetica Neue" panose="02000503000000020004" pitchFamily="2" charset="0"/>
              </a:rPr>
              <a:t>Lecture</a:t>
            </a:r>
          </a:p>
        </p:txBody>
      </p:sp>
      <p:sp>
        <p:nvSpPr>
          <p:cNvPr id="3" name="Slide Number Placeholder 3">
            <a:extLst>
              <a:ext uri="{FF2B5EF4-FFF2-40B4-BE49-F238E27FC236}">
                <a16:creationId xmlns:a16="http://schemas.microsoft.com/office/drawing/2014/main" id="{144573CF-35F6-F085-E0E6-9E3376A89E28}"/>
              </a:ext>
            </a:extLst>
          </p:cNvPr>
          <p:cNvSpPr txBox="1">
            <a:spLocks/>
          </p:cNvSpPr>
          <p:nvPr/>
        </p:nvSpPr>
        <p:spPr>
          <a:xfrm>
            <a:off x="11275948" y="6373869"/>
            <a:ext cx="656972" cy="392691"/>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10</a:t>
            </a:fld>
            <a:endParaRPr lang="en-US" dirty="0">
              <a:solidFill>
                <a:srgbClr val="000000"/>
              </a:solidFill>
              <a:cs typeface="ＭＳ Ｐゴシック" charset="0"/>
            </a:endParaRPr>
          </a:p>
        </p:txBody>
      </p:sp>
    </p:spTree>
    <p:extLst>
      <p:ext uri="{BB962C8B-B14F-4D97-AF65-F5344CB8AC3E}">
        <p14:creationId xmlns:p14="http://schemas.microsoft.com/office/powerpoint/2010/main" val="39908586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B4F392-FF54-A84F-B92C-5E5E86EEC7D6}"/>
              </a:ext>
            </a:extLst>
          </p:cNvPr>
          <p:cNvSpPr>
            <a:spLocks noGrp="1"/>
          </p:cNvSpPr>
          <p:nvPr>
            <p:ph type="title"/>
          </p:nvPr>
        </p:nvSpPr>
        <p:spPr>
          <a:xfrm>
            <a:off x="838200" y="847199"/>
            <a:ext cx="10515600" cy="721681"/>
          </a:xfrm>
        </p:spPr>
        <p:txBody>
          <a:bodyPr anchor="ctr"/>
          <a:lstStyle/>
          <a:p>
            <a:pPr algn="ctr"/>
            <a:r>
              <a:rPr lang="en-GB" sz="2800" b="1" dirty="0">
                <a:latin typeface="Helvetica Neue Thin" panose="020B0403020202020204" pitchFamily="34" charset="0"/>
                <a:ea typeface="Helvetica Neue Thin" panose="020B0403020202020204" pitchFamily="34" charset="0"/>
              </a:rPr>
              <a:t>What is Data Sourcing?</a:t>
            </a:r>
            <a:endParaRPr lang="en-GB" sz="2800" b="1" dirty="0">
              <a:latin typeface="HELVETICA NEUE THIN" panose="020B0403020202020204" pitchFamily="34" charset="0"/>
              <a:ea typeface="HELVETICA NEUE THIN" panose="020B0403020202020204" pitchFamily="34" charset="0"/>
            </a:endParaRPr>
          </a:p>
        </p:txBody>
      </p:sp>
      <p:sp>
        <p:nvSpPr>
          <p:cNvPr id="3" name="Content Placeholder 2">
            <a:extLst>
              <a:ext uri="{FF2B5EF4-FFF2-40B4-BE49-F238E27FC236}">
                <a16:creationId xmlns:a16="http://schemas.microsoft.com/office/drawing/2014/main" id="{B9B3BD10-6E86-AD4A-92AF-211460CC4959}"/>
              </a:ext>
            </a:extLst>
          </p:cNvPr>
          <p:cNvSpPr>
            <a:spLocks noGrp="1"/>
          </p:cNvSpPr>
          <p:nvPr>
            <p:ph idx="1"/>
          </p:nvPr>
        </p:nvSpPr>
        <p:spPr>
          <a:xfrm>
            <a:off x="838200" y="1568880"/>
            <a:ext cx="10515600" cy="4948990"/>
          </a:xfrm>
        </p:spPr>
        <p:txBody>
          <a:bodyPr/>
          <a:lstStyle/>
          <a:p>
            <a:r>
              <a:rPr lang="en-GB" sz="1600" dirty="0">
                <a:latin typeface="Helvetica Neue Thin" panose="020B0403020202020204" pitchFamily="34" charset="0"/>
                <a:ea typeface="Helvetica Neue Thin" panose="020B0403020202020204" pitchFamily="34" charset="0"/>
              </a:rPr>
              <a:t>Data sourcing (or data collection) is referred to how one goes out to gather data – this can be done either ‘ACTIVELY’ or ‘PASSIVELY’</a:t>
            </a:r>
          </a:p>
          <a:p>
            <a:endParaRPr lang="en-GB" sz="1600" dirty="0">
              <a:latin typeface="Helvetica Neue Thin" panose="020B0403020202020204" pitchFamily="34" charset="0"/>
              <a:ea typeface="Helvetica Neue Thin" panose="020B0403020202020204" pitchFamily="34" charset="0"/>
            </a:endParaRPr>
          </a:p>
          <a:p>
            <a:r>
              <a:rPr lang="en-GB" sz="1600" dirty="0">
                <a:latin typeface="Helvetica Neue Thin" panose="020B0403020202020204" pitchFamily="34" charset="0"/>
                <a:ea typeface="Helvetica Neue Thin" panose="020B0403020202020204" pitchFamily="34" charset="0"/>
              </a:rPr>
              <a:t>ACTIVE: these are ways of acquiring records (or data) actively through fieldwork, surveys, interviews etc.,</a:t>
            </a:r>
          </a:p>
          <a:p>
            <a:endParaRPr lang="en-GB" sz="1600" dirty="0">
              <a:latin typeface="Helvetica Neue Thin" panose="020B0403020202020204" pitchFamily="34" charset="0"/>
              <a:ea typeface="Helvetica Neue Thin" panose="020B0403020202020204" pitchFamily="34" charset="0"/>
            </a:endParaRPr>
          </a:p>
          <a:p>
            <a:r>
              <a:rPr lang="en-GB" sz="1600" dirty="0">
                <a:latin typeface="Helvetica Neue Thin" panose="020B0403020202020204" pitchFamily="34" charset="0"/>
                <a:ea typeface="Helvetica Neue Thin" panose="020B0403020202020204" pitchFamily="34" charset="0"/>
              </a:rPr>
              <a:t>PASSIVE: these are ways of acquiring records (or data) that are made available from some “official” (or “recognised”) sources (e.g., NGOs, agencies, companies, government, educational or research institutions etc.,)</a:t>
            </a:r>
          </a:p>
          <a:p>
            <a:endParaRPr lang="en-GB" sz="1600" dirty="0">
              <a:latin typeface="Helvetica Neue Thin" panose="020B0403020202020204" pitchFamily="34" charset="0"/>
              <a:ea typeface="Helvetica Neue Thin" panose="020B0403020202020204" pitchFamily="34" charset="0"/>
            </a:endParaRPr>
          </a:p>
          <a:p>
            <a:r>
              <a:rPr lang="en-GB" sz="1600" dirty="0">
                <a:latin typeface="Helvetica Neue Thin" panose="020B0403020202020204" pitchFamily="34" charset="0"/>
                <a:ea typeface="Helvetica Neue Thin" panose="020B0403020202020204" pitchFamily="34" charset="0"/>
              </a:rPr>
              <a:t>Official (or recognised) sources can make their data freely available to everyone to use &amp; republish, repurpose it as they wish without any patent, legal or copyright restrictions, or through a secured digital channel (e.g., Data </a:t>
            </a:r>
            <a:r>
              <a:rPr lang="en-GB" sz="1600" dirty="0" err="1">
                <a:latin typeface="Helvetica Neue Thin" panose="020B0403020202020204" pitchFamily="34" charset="0"/>
                <a:ea typeface="Helvetica Neue Thin" panose="020B0403020202020204" pitchFamily="34" charset="0"/>
              </a:rPr>
              <a:t>Safehaven</a:t>
            </a:r>
            <a:r>
              <a:rPr lang="en-GB" sz="1600" dirty="0">
                <a:latin typeface="Helvetica Neue Thin" panose="020B0403020202020204" pitchFamily="34" charset="0"/>
                <a:ea typeface="Helvetica Neue Thin" panose="020B0403020202020204" pitchFamily="34" charset="0"/>
              </a:rPr>
              <a:t>)</a:t>
            </a:r>
          </a:p>
          <a:p>
            <a:endParaRPr lang="en-GB" sz="1600" dirty="0">
              <a:latin typeface="Helvetica Neue Thin" panose="020B0403020202020204" pitchFamily="34" charset="0"/>
              <a:ea typeface="Helvetica Neue Thin" panose="020B0403020202020204" pitchFamily="34" charset="0"/>
            </a:endParaRPr>
          </a:p>
          <a:p>
            <a:r>
              <a:rPr lang="en-GB" sz="1600" dirty="0">
                <a:latin typeface="Helvetica Neue Thin" panose="020B0403020202020204" pitchFamily="34" charset="0"/>
                <a:ea typeface="Helvetica Neue Thin" panose="020B0403020202020204" pitchFamily="34" charset="0"/>
              </a:rPr>
              <a:t>On the fourth point, we often refer to this term as “</a:t>
            </a:r>
            <a:r>
              <a:rPr lang="en-GB" sz="1600" b="1" dirty="0">
                <a:latin typeface="Helvetica Neue Thin" panose="020B0403020202020204" pitchFamily="34" charset="0"/>
                <a:ea typeface="Helvetica Neue Thin" panose="020B0403020202020204" pitchFamily="34" charset="0"/>
              </a:rPr>
              <a:t>Open Data</a:t>
            </a:r>
            <a:r>
              <a:rPr lang="en-GB" sz="1600" dirty="0">
                <a:latin typeface="Helvetica Neue Thin" panose="020B0403020202020204" pitchFamily="34" charset="0"/>
                <a:ea typeface="Helvetica Neue Thin" panose="020B0403020202020204" pitchFamily="34" charset="0"/>
              </a:rPr>
              <a:t>” [</a:t>
            </a:r>
            <a:r>
              <a:rPr lang="en-GB" sz="1600" dirty="0">
                <a:latin typeface="Helvetica Neue Thin" panose="020B0403020202020204" pitchFamily="34" charset="0"/>
                <a:ea typeface="Helvetica Neue Thin" panose="020B0403020202020204" pitchFamily="34" charset="0"/>
                <a:hlinkClick r:id="rId3"/>
              </a:rPr>
              <a:t>LINK</a:t>
            </a:r>
            <a:r>
              <a:rPr lang="en-GB" sz="1600" dirty="0">
                <a:latin typeface="Helvetica Neue Thin" panose="020B0403020202020204" pitchFamily="34" charset="0"/>
                <a:ea typeface="Helvetica Neue Thin" panose="020B0403020202020204" pitchFamily="34" charset="0"/>
              </a:rPr>
              <a:t>] for datasets that are freely available. While, the term “</a:t>
            </a:r>
            <a:r>
              <a:rPr lang="en-GB" sz="1600" b="1" dirty="0">
                <a:latin typeface="Helvetica Neue Thin" panose="020B0403020202020204" pitchFamily="34" charset="0"/>
                <a:ea typeface="Helvetica Neue Thin" panose="020B0403020202020204" pitchFamily="34" charset="0"/>
              </a:rPr>
              <a:t>Safe-Guarded Data</a:t>
            </a:r>
            <a:r>
              <a:rPr lang="en-GB" sz="1600" dirty="0">
                <a:latin typeface="Helvetica Neue Thin" panose="020B0403020202020204" pitchFamily="34" charset="0"/>
                <a:ea typeface="Helvetica Neue Thin" panose="020B0403020202020204" pitchFamily="34" charset="0"/>
              </a:rPr>
              <a:t>”  is used for those acquired through secured channels.</a:t>
            </a:r>
          </a:p>
          <a:p>
            <a:endParaRPr lang="en-GB" sz="1600" dirty="0">
              <a:latin typeface="Helvetica Neue Thin" panose="020B0403020202020204" pitchFamily="34" charset="0"/>
              <a:ea typeface="Helvetica Neue Thin" panose="020B0403020202020204" pitchFamily="34" charset="0"/>
            </a:endParaRPr>
          </a:p>
          <a:p>
            <a:r>
              <a:rPr lang="en-GB" sz="1600" b="1" dirty="0">
                <a:latin typeface="Helvetica Neue Thin" panose="020B0403020202020204" pitchFamily="34" charset="0"/>
                <a:ea typeface="Helvetica Neue Thin" panose="020B0403020202020204" pitchFamily="34" charset="0"/>
              </a:rPr>
              <a:t>Open &amp; Safe-Guarded Data </a:t>
            </a:r>
            <a:r>
              <a:rPr lang="en-GB" sz="1600" dirty="0">
                <a:latin typeface="Helvetica Neue Thin" panose="020B0403020202020204" pitchFamily="34" charset="0"/>
                <a:ea typeface="Helvetica Neue Thin" panose="020B0403020202020204" pitchFamily="34" charset="0"/>
              </a:rPr>
              <a:t>are passive &amp; falls under the broad type of data classification called “</a:t>
            </a:r>
            <a:r>
              <a:rPr lang="en-GB" sz="1600" b="1" dirty="0">
                <a:latin typeface="Helvetica Neue Thin" panose="020B0403020202020204" pitchFamily="34" charset="0"/>
                <a:ea typeface="Helvetica Neue Thin" panose="020B0403020202020204" pitchFamily="34" charset="0"/>
              </a:rPr>
              <a:t>Secondary Data</a:t>
            </a:r>
            <a:r>
              <a:rPr lang="en-GB" sz="1600" dirty="0">
                <a:latin typeface="Helvetica Neue Thin" panose="020B0403020202020204" pitchFamily="34" charset="0"/>
                <a:ea typeface="Helvetica Neue Thin" panose="020B0403020202020204" pitchFamily="34" charset="0"/>
              </a:rPr>
              <a:t>”, whereas the second point on active data collection is called “</a:t>
            </a:r>
            <a:r>
              <a:rPr lang="en-GB" sz="1600" b="1" dirty="0">
                <a:latin typeface="Helvetica Neue Thin" panose="020B0403020202020204" pitchFamily="34" charset="0"/>
                <a:ea typeface="Helvetica Neue Thin" panose="020B0403020202020204" pitchFamily="34" charset="0"/>
              </a:rPr>
              <a:t>Primary Data</a:t>
            </a:r>
            <a:r>
              <a:rPr lang="en-GB" sz="1600" dirty="0">
                <a:latin typeface="Helvetica Neue Thin" panose="020B0403020202020204" pitchFamily="34" charset="0"/>
                <a:ea typeface="Helvetica Neue Thin" panose="020B0403020202020204" pitchFamily="34" charset="0"/>
              </a:rPr>
              <a:t>”</a:t>
            </a:r>
          </a:p>
        </p:txBody>
      </p:sp>
      <p:pic>
        <p:nvPicPr>
          <p:cNvPr id="4" name="Picture 3">
            <a:extLst>
              <a:ext uri="{FF2B5EF4-FFF2-40B4-BE49-F238E27FC236}">
                <a16:creationId xmlns:a16="http://schemas.microsoft.com/office/drawing/2014/main" id="{4A34B81F-01DD-664B-B1F2-E0CD6BF0D76E}"/>
              </a:ext>
            </a:extLst>
          </p:cNvPr>
          <p:cNvPicPr>
            <a:picLocks noChangeAspect="1"/>
          </p:cNvPicPr>
          <p:nvPr/>
        </p:nvPicPr>
        <p:blipFill>
          <a:blip r:embed="rId4"/>
          <a:stretch>
            <a:fillRect/>
          </a:stretch>
        </p:blipFill>
        <p:spPr>
          <a:xfrm>
            <a:off x="0" y="0"/>
            <a:ext cx="12192000" cy="970069"/>
          </a:xfrm>
          <a:prstGeom prst="rect">
            <a:avLst/>
          </a:prstGeom>
        </p:spPr>
      </p:pic>
      <p:sp>
        <p:nvSpPr>
          <p:cNvPr id="6" name="Slide Number Placeholder 3">
            <a:extLst>
              <a:ext uri="{FF2B5EF4-FFF2-40B4-BE49-F238E27FC236}">
                <a16:creationId xmlns:a16="http://schemas.microsoft.com/office/drawing/2014/main" id="{E6A34754-615D-35F1-53D2-F12830BAFCA0}"/>
              </a:ext>
            </a:extLst>
          </p:cNvPr>
          <p:cNvSpPr txBox="1">
            <a:spLocks/>
          </p:cNvSpPr>
          <p:nvPr/>
        </p:nvSpPr>
        <p:spPr>
          <a:xfrm>
            <a:off x="11275948" y="6373869"/>
            <a:ext cx="656972" cy="392691"/>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11</a:t>
            </a:fld>
            <a:endParaRPr lang="en-US" dirty="0">
              <a:solidFill>
                <a:srgbClr val="000000"/>
              </a:solidFill>
              <a:cs typeface="ＭＳ Ｐゴシック" charset="0"/>
            </a:endParaRPr>
          </a:p>
        </p:txBody>
      </p:sp>
      <p:sp>
        <p:nvSpPr>
          <p:cNvPr id="5" name="Rectangle 4">
            <a:extLst>
              <a:ext uri="{FF2B5EF4-FFF2-40B4-BE49-F238E27FC236}">
                <a16:creationId xmlns:a16="http://schemas.microsoft.com/office/drawing/2014/main" id="{B445AAD3-6FA9-B531-06CC-B68C0A1039E9}"/>
              </a:ext>
            </a:extLst>
          </p:cNvPr>
          <p:cNvSpPr/>
          <p:nvPr/>
        </p:nvSpPr>
        <p:spPr>
          <a:xfrm>
            <a:off x="222422" y="234779"/>
            <a:ext cx="25702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12392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9B3BD10-6E86-AD4A-92AF-211460CC4959}"/>
              </a:ext>
            </a:extLst>
          </p:cNvPr>
          <p:cNvSpPr>
            <a:spLocks noGrp="1"/>
          </p:cNvSpPr>
          <p:nvPr>
            <p:ph idx="1"/>
          </p:nvPr>
        </p:nvSpPr>
        <p:spPr>
          <a:xfrm>
            <a:off x="760348" y="1124546"/>
            <a:ext cx="10515600" cy="5393323"/>
          </a:xfrm>
        </p:spPr>
        <p:txBody>
          <a:bodyPr/>
          <a:lstStyle/>
          <a:p>
            <a:pPr marL="0" indent="0" algn="ctr">
              <a:buNone/>
            </a:pPr>
            <a:endParaRPr lang="en-GB" sz="3200" dirty="0">
              <a:highlight>
                <a:srgbClr val="D6D6D6"/>
              </a:highlight>
              <a:latin typeface="Helvetica Neue Thin" panose="020B0403020202020204" pitchFamily="34" charset="0"/>
              <a:ea typeface="Helvetica Neue Thin" panose="020B0403020202020204" pitchFamily="34" charset="0"/>
            </a:endParaRPr>
          </a:p>
          <a:p>
            <a:pPr marL="0" indent="0" algn="ctr">
              <a:buNone/>
            </a:pPr>
            <a:r>
              <a:rPr lang="en-GB" sz="3600" dirty="0">
                <a:latin typeface="Helvetica Neue Thin" panose="020B0403020202020204" pitchFamily="34" charset="0"/>
                <a:ea typeface="Helvetica Neue Thin" panose="020B0403020202020204" pitchFamily="34" charset="0"/>
              </a:rPr>
              <a:t>Types of data sources</a:t>
            </a:r>
          </a:p>
          <a:p>
            <a:pPr marL="0" indent="0" algn="ctr">
              <a:buNone/>
            </a:pPr>
            <a:endParaRPr lang="en-GB" sz="3600" dirty="0">
              <a:highlight>
                <a:srgbClr val="D6D6D6"/>
              </a:highlight>
              <a:latin typeface="Helvetica Neue Thin" panose="020B0403020202020204" pitchFamily="34" charset="0"/>
              <a:ea typeface="Helvetica Neue Thin" panose="020B0403020202020204" pitchFamily="34" charset="0"/>
            </a:endParaRPr>
          </a:p>
          <a:p>
            <a:pPr marL="0" indent="0" algn="ctr">
              <a:buNone/>
            </a:pPr>
            <a:endParaRPr lang="en-GB" sz="3600" dirty="0">
              <a:highlight>
                <a:srgbClr val="D6D6D6"/>
              </a:highlight>
              <a:latin typeface="Helvetica Neue Thin" panose="020B0403020202020204" pitchFamily="34" charset="0"/>
              <a:ea typeface="Helvetica Neue Thin" panose="020B0403020202020204" pitchFamily="34" charset="0"/>
            </a:endParaRPr>
          </a:p>
          <a:p>
            <a:pPr marL="0" indent="0" algn="ctr">
              <a:buNone/>
            </a:pPr>
            <a:endParaRPr lang="en-GB" sz="3600" dirty="0">
              <a:highlight>
                <a:srgbClr val="D6D6D6"/>
              </a:highlight>
              <a:latin typeface="Helvetica Neue Thin" panose="020B0403020202020204" pitchFamily="34" charset="0"/>
              <a:ea typeface="Helvetica Neue Thin" panose="020B0403020202020204" pitchFamily="34" charset="0"/>
            </a:endParaRPr>
          </a:p>
          <a:p>
            <a:pPr marL="0" indent="0" algn="ctr">
              <a:buNone/>
            </a:pPr>
            <a:endParaRPr lang="en-GB" sz="2000" dirty="0">
              <a:latin typeface="Helvetica Neue Thin" panose="020B0403020202020204" pitchFamily="34" charset="0"/>
              <a:ea typeface="Helvetica Neue Thin" panose="020B0403020202020204" pitchFamily="34" charset="0"/>
            </a:endParaRPr>
          </a:p>
        </p:txBody>
      </p:sp>
      <p:pic>
        <p:nvPicPr>
          <p:cNvPr id="4" name="Picture 3">
            <a:extLst>
              <a:ext uri="{FF2B5EF4-FFF2-40B4-BE49-F238E27FC236}">
                <a16:creationId xmlns:a16="http://schemas.microsoft.com/office/drawing/2014/main" id="{4A34B81F-01DD-664B-B1F2-E0CD6BF0D76E}"/>
              </a:ext>
            </a:extLst>
          </p:cNvPr>
          <p:cNvPicPr>
            <a:picLocks noChangeAspect="1"/>
          </p:cNvPicPr>
          <p:nvPr/>
        </p:nvPicPr>
        <p:blipFill>
          <a:blip r:embed="rId3"/>
          <a:stretch>
            <a:fillRect/>
          </a:stretch>
        </p:blipFill>
        <p:spPr>
          <a:xfrm>
            <a:off x="0" y="0"/>
            <a:ext cx="12192000" cy="970069"/>
          </a:xfrm>
          <a:prstGeom prst="rect">
            <a:avLst/>
          </a:prstGeom>
        </p:spPr>
      </p:pic>
      <p:sp>
        <p:nvSpPr>
          <p:cNvPr id="8" name="Rectangle 7">
            <a:extLst>
              <a:ext uri="{FF2B5EF4-FFF2-40B4-BE49-F238E27FC236}">
                <a16:creationId xmlns:a16="http://schemas.microsoft.com/office/drawing/2014/main" id="{E4D047EA-FEE1-B846-A9C4-F38D91352F9A}"/>
              </a:ext>
            </a:extLst>
          </p:cNvPr>
          <p:cNvSpPr/>
          <p:nvPr/>
        </p:nvSpPr>
        <p:spPr>
          <a:xfrm>
            <a:off x="760348" y="2752951"/>
            <a:ext cx="4505093" cy="2262802"/>
          </a:xfrm>
          <a:prstGeom prst="rect">
            <a:avLst/>
          </a:prstGeom>
          <a:no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dirty="0">
              <a:solidFill>
                <a:schemeClr val="tx1"/>
              </a:solidFill>
              <a:highlight>
                <a:srgbClr val="D6D6D6"/>
              </a:highlight>
              <a:latin typeface="HELVETICA NEUE THIN" panose="020B0403020202020204" pitchFamily="34" charset="0"/>
              <a:ea typeface="HELVETICA NEUE THIN" panose="020B0403020202020204" pitchFamily="34" charset="0"/>
            </a:endParaRPr>
          </a:p>
          <a:p>
            <a:pPr algn="ctr"/>
            <a:r>
              <a:rPr lang="en-GB" b="1" dirty="0">
                <a:solidFill>
                  <a:schemeClr val="tx1"/>
                </a:solidFill>
                <a:latin typeface="HELVETICA NEUE THIN" panose="020B0403020202020204" pitchFamily="34" charset="0"/>
                <a:ea typeface="HELVETICA NEUE THIN" panose="020B0403020202020204" pitchFamily="34" charset="0"/>
              </a:rPr>
              <a:t>Primary data</a:t>
            </a:r>
          </a:p>
          <a:p>
            <a:pPr algn="ctr"/>
            <a:endParaRPr lang="en-GB" dirty="0">
              <a:solidFill>
                <a:schemeClr val="tx1"/>
              </a:solidFill>
            </a:endParaRPr>
          </a:p>
          <a:p>
            <a:r>
              <a:rPr lang="en-GB" dirty="0">
                <a:solidFill>
                  <a:schemeClr val="tx1"/>
                </a:solidFill>
                <a:latin typeface="Helvetica Neue Thin" panose="020B0403020202020204" pitchFamily="34" charset="0"/>
                <a:ea typeface="Helvetica Neue Thin" panose="020B0403020202020204" pitchFamily="34" charset="0"/>
              </a:rPr>
              <a:t>This type of data source refers to the firsthand data gathered by the user, researcher or enumerator through fieldwork, interviews, questionnaire surveys etc.,</a:t>
            </a:r>
            <a:endParaRPr lang="en-GB" dirty="0">
              <a:solidFill>
                <a:schemeClr val="tx1"/>
              </a:solidFill>
            </a:endParaRPr>
          </a:p>
        </p:txBody>
      </p:sp>
      <p:sp>
        <p:nvSpPr>
          <p:cNvPr id="9" name="Rectangle 8">
            <a:extLst>
              <a:ext uri="{FF2B5EF4-FFF2-40B4-BE49-F238E27FC236}">
                <a16:creationId xmlns:a16="http://schemas.microsoft.com/office/drawing/2014/main" id="{5DF67C30-53AF-F447-9F88-E9398524FAA5}"/>
              </a:ext>
            </a:extLst>
          </p:cNvPr>
          <p:cNvSpPr/>
          <p:nvPr/>
        </p:nvSpPr>
        <p:spPr>
          <a:xfrm>
            <a:off x="6770855" y="2752951"/>
            <a:ext cx="4505093" cy="2601766"/>
          </a:xfrm>
          <a:prstGeom prst="rect">
            <a:avLst/>
          </a:prstGeom>
          <a:no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solidFill>
                  <a:schemeClr val="tx1"/>
                </a:solidFill>
                <a:latin typeface="HELVETICA NEUE THIN" panose="020B0403020202020204" pitchFamily="34" charset="0"/>
                <a:ea typeface="HELVETICA NEUE THIN" panose="020B0403020202020204" pitchFamily="34" charset="0"/>
              </a:rPr>
              <a:t>Secondary data</a:t>
            </a:r>
          </a:p>
          <a:p>
            <a:pPr algn="ctr"/>
            <a:endParaRPr lang="en-GB" dirty="0">
              <a:solidFill>
                <a:schemeClr val="tx1"/>
              </a:solidFill>
            </a:endParaRPr>
          </a:p>
          <a:p>
            <a:r>
              <a:rPr lang="en-GB" dirty="0">
                <a:solidFill>
                  <a:schemeClr val="tx1"/>
                </a:solidFill>
                <a:latin typeface="Helvetica Neue Thin" panose="020B0403020202020204" pitchFamily="34" charset="0"/>
                <a:ea typeface="Helvetica Neue Thin" panose="020B0403020202020204" pitchFamily="34" charset="0"/>
              </a:rPr>
              <a:t>This type of data source typically refers to the data that has already been collected through a primary source and made readily available for other researcher(s) to use for their study or investigation</a:t>
            </a:r>
            <a:endParaRPr lang="en-GB" dirty="0">
              <a:solidFill>
                <a:schemeClr val="tx1"/>
              </a:solidFill>
            </a:endParaRPr>
          </a:p>
        </p:txBody>
      </p:sp>
      <p:sp>
        <p:nvSpPr>
          <p:cNvPr id="10" name="TextBox 9">
            <a:extLst>
              <a:ext uri="{FF2B5EF4-FFF2-40B4-BE49-F238E27FC236}">
                <a16:creationId xmlns:a16="http://schemas.microsoft.com/office/drawing/2014/main" id="{E39A2BDD-6529-8F41-9C01-45CF57C8BBF1}"/>
              </a:ext>
            </a:extLst>
          </p:cNvPr>
          <p:cNvSpPr txBox="1"/>
          <p:nvPr/>
        </p:nvSpPr>
        <p:spPr>
          <a:xfrm>
            <a:off x="6770855" y="5354716"/>
            <a:ext cx="2252121" cy="369332"/>
          </a:xfrm>
          <a:prstGeom prst="rect">
            <a:avLst/>
          </a:prstGeom>
          <a:noFill/>
          <a:ln>
            <a:solidFill>
              <a:schemeClr val="accent1">
                <a:lumMod val="50000"/>
              </a:schemeClr>
            </a:solidFill>
          </a:ln>
        </p:spPr>
        <p:txBody>
          <a:bodyPr wrap="square" rtlCol="0">
            <a:spAutoFit/>
          </a:bodyPr>
          <a:lstStyle/>
          <a:p>
            <a:pPr algn="ctr"/>
            <a:r>
              <a:rPr lang="en-GB" dirty="0">
                <a:latin typeface="Helvetica Neue Thin" panose="020B0403020202020204" pitchFamily="34" charset="0"/>
                <a:ea typeface="Helvetica Neue Thin" panose="020B0403020202020204" pitchFamily="34" charset="0"/>
              </a:rPr>
              <a:t>Internal</a:t>
            </a:r>
          </a:p>
        </p:txBody>
      </p:sp>
      <p:sp>
        <p:nvSpPr>
          <p:cNvPr id="11" name="TextBox 10">
            <a:extLst>
              <a:ext uri="{FF2B5EF4-FFF2-40B4-BE49-F238E27FC236}">
                <a16:creationId xmlns:a16="http://schemas.microsoft.com/office/drawing/2014/main" id="{0F21479C-9880-4A4C-8F47-E5DFABADD784}"/>
              </a:ext>
            </a:extLst>
          </p:cNvPr>
          <p:cNvSpPr txBox="1"/>
          <p:nvPr/>
        </p:nvSpPr>
        <p:spPr>
          <a:xfrm>
            <a:off x="9022976" y="5354716"/>
            <a:ext cx="2252971" cy="369332"/>
          </a:xfrm>
          <a:prstGeom prst="rect">
            <a:avLst/>
          </a:prstGeom>
          <a:noFill/>
          <a:ln>
            <a:solidFill>
              <a:schemeClr val="accent1">
                <a:lumMod val="50000"/>
              </a:schemeClr>
            </a:solidFill>
          </a:ln>
        </p:spPr>
        <p:txBody>
          <a:bodyPr wrap="square" rtlCol="0">
            <a:spAutoFit/>
          </a:bodyPr>
          <a:lstStyle/>
          <a:p>
            <a:pPr algn="ctr"/>
            <a:r>
              <a:rPr lang="en-GB" dirty="0">
                <a:latin typeface="Helvetica Neue Thin" panose="020B0403020202020204" pitchFamily="34" charset="0"/>
                <a:ea typeface="Helvetica Neue Thin" panose="020B0403020202020204" pitchFamily="34" charset="0"/>
              </a:rPr>
              <a:t>External</a:t>
            </a:r>
          </a:p>
        </p:txBody>
      </p:sp>
      <p:sp>
        <p:nvSpPr>
          <p:cNvPr id="2" name="Slide Number Placeholder 3">
            <a:extLst>
              <a:ext uri="{FF2B5EF4-FFF2-40B4-BE49-F238E27FC236}">
                <a16:creationId xmlns:a16="http://schemas.microsoft.com/office/drawing/2014/main" id="{EA4988CF-1763-FAA6-27A7-954CE6AA8D3A}"/>
              </a:ext>
            </a:extLst>
          </p:cNvPr>
          <p:cNvSpPr txBox="1">
            <a:spLocks/>
          </p:cNvSpPr>
          <p:nvPr/>
        </p:nvSpPr>
        <p:spPr>
          <a:xfrm>
            <a:off x="11275948" y="6373869"/>
            <a:ext cx="656972" cy="392691"/>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12</a:t>
            </a:fld>
            <a:endParaRPr lang="en-US" dirty="0">
              <a:solidFill>
                <a:srgbClr val="000000"/>
              </a:solidFill>
              <a:cs typeface="ＭＳ Ｐゴシック" charset="0"/>
            </a:endParaRPr>
          </a:p>
        </p:txBody>
      </p:sp>
      <p:sp>
        <p:nvSpPr>
          <p:cNvPr id="5" name="Rectangle 4">
            <a:extLst>
              <a:ext uri="{FF2B5EF4-FFF2-40B4-BE49-F238E27FC236}">
                <a16:creationId xmlns:a16="http://schemas.microsoft.com/office/drawing/2014/main" id="{4AB11A7E-0623-C2B7-CA20-9466AD1A6E6C}"/>
              </a:ext>
            </a:extLst>
          </p:cNvPr>
          <p:cNvSpPr/>
          <p:nvPr/>
        </p:nvSpPr>
        <p:spPr>
          <a:xfrm>
            <a:off x="222422" y="234779"/>
            <a:ext cx="25702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947504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9B3BD10-6E86-AD4A-92AF-211460CC4959}"/>
              </a:ext>
            </a:extLst>
          </p:cNvPr>
          <p:cNvSpPr>
            <a:spLocks noGrp="1"/>
          </p:cNvSpPr>
          <p:nvPr>
            <p:ph idx="1"/>
          </p:nvPr>
        </p:nvSpPr>
        <p:spPr>
          <a:xfrm>
            <a:off x="760348" y="1124546"/>
            <a:ext cx="10515600" cy="5393323"/>
          </a:xfrm>
        </p:spPr>
        <p:txBody>
          <a:bodyPr/>
          <a:lstStyle/>
          <a:p>
            <a:pPr marL="0" indent="0" algn="ctr">
              <a:buNone/>
            </a:pPr>
            <a:endParaRPr lang="en-GB" sz="3200" dirty="0">
              <a:highlight>
                <a:srgbClr val="D6D6D6"/>
              </a:highlight>
              <a:latin typeface="Helvetica Neue Thin" panose="020B0403020202020204" pitchFamily="34" charset="0"/>
              <a:ea typeface="Helvetica Neue Thin" panose="020B0403020202020204" pitchFamily="34" charset="0"/>
            </a:endParaRPr>
          </a:p>
          <a:p>
            <a:pPr marL="0" indent="0" algn="ctr">
              <a:buNone/>
            </a:pPr>
            <a:endParaRPr lang="en-GB" sz="3600" dirty="0">
              <a:highlight>
                <a:srgbClr val="D6D6D6"/>
              </a:highlight>
              <a:latin typeface="Helvetica Neue Thin" panose="020B0403020202020204" pitchFamily="34" charset="0"/>
              <a:ea typeface="Helvetica Neue Thin" panose="020B0403020202020204" pitchFamily="34" charset="0"/>
            </a:endParaRPr>
          </a:p>
          <a:p>
            <a:pPr marL="0" indent="0" algn="ctr">
              <a:buNone/>
            </a:pPr>
            <a:endParaRPr lang="en-GB" sz="3600" dirty="0">
              <a:highlight>
                <a:srgbClr val="D6D6D6"/>
              </a:highlight>
              <a:latin typeface="Helvetica Neue Thin" panose="020B0403020202020204" pitchFamily="34" charset="0"/>
              <a:ea typeface="Helvetica Neue Thin" panose="020B0403020202020204" pitchFamily="34" charset="0"/>
            </a:endParaRPr>
          </a:p>
          <a:p>
            <a:pPr marL="0" indent="0" algn="ctr">
              <a:buNone/>
            </a:pPr>
            <a:endParaRPr lang="en-GB" sz="3600" dirty="0">
              <a:highlight>
                <a:srgbClr val="D6D6D6"/>
              </a:highlight>
              <a:latin typeface="Helvetica Neue Thin" panose="020B0403020202020204" pitchFamily="34" charset="0"/>
              <a:ea typeface="Helvetica Neue Thin" panose="020B0403020202020204" pitchFamily="34" charset="0"/>
            </a:endParaRPr>
          </a:p>
          <a:p>
            <a:pPr marL="0" indent="0" algn="ctr">
              <a:buNone/>
            </a:pPr>
            <a:endParaRPr lang="en-GB" sz="2000" dirty="0">
              <a:latin typeface="Helvetica Neue Thin" panose="020B0403020202020204" pitchFamily="34" charset="0"/>
              <a:ea typeface="Helvetica Neue Thin" panose="020B0403020202020204" pitchFamily="34" charset="0"/>
            </a:endParaRPr>
          </a:p>
        </p:txBody>
      </p:sp>
      <p:pic>
        <p:nvPicPr>
          <p:cNvPr id="4" name="Picture 3">
            <a:extLst>
              <a:ext uri="{FF2B5EF4-FFF2-40B4-BE49-F238E27FC236}">
                <a16:creationId xmlns:a16="http://schemas.microsoft.com/office/drawing/2014/main" id="{4A34B81F-01DD-664B-B1F2-E0CD6BF0D76E}"/>
              </a:ext>
            </a:extLst>
          </p:cNvPr>
          <p:cNvPicPr>
            <a:picLocks noChangeAspect="1"/>
          </p:cNvPicPr>
          <p:nvPr/>
        </p:nvPicPr>
        <p:blipFill>
          <a:blip r:embed="rId3"/>
          <a:stretch>
            <a:fillRect/>
          </a:stretch>
        </p:blipFill>
        <p:spPr>
          <a:xfrm>
            <a:off x="0" y="0"/>
            <a:ext cx="12192000" cy="970069"/>
          </a:xfrm>
          <a:prstGeom prst="rect">
            <a:avLst/>
          </a:prstGeom>
        </p:spPr>
      </p:pic>
      <p:sp>
        <p:nvSpPr>
          <p:cNvPr id="9" name="Rectangle 8">
            <a:extLst>
              <a:ext uri="{FF2B5EF4-FFF2-40B4-BE49-F238E27FC236}">
                <a16:creationId xmlns:a16="http://schemas.microsoft.com/office/drawing/2014/main" id="{5DF67C30-53AF-F447-9F88-E9398524FAA5}"/>
              </a:ext>
            </a:extLst>
          </p:cNvPr>
          <p:cNvSpPr/>
          <p:nvPr/>
        </p:nvSpPr>
        <p:spPr>
          <a:xfrm>
            <a:off x="329714" y="1408245"/>
            <a:ext cx="4505093" cy="2601766"/>
          </a:xfrm>
          <a:prstGeom prst="rect">
            <a:avLst/>
          </a:prstGeom>
          <a:no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solidFill>
                  <a:schemeClr val="tx1"/>
                </a:solidFill>
                <a:latin typeface="HELVETICA NEUE THIN" panose="020B0403020202020204" pitchFamily="34" charset="0"/>
                <a:ea typeface="HELVETICA NEUE THIN" panose="020B0403020202020204" pitchFamily="34" charset="0"/>
              </a:rPr>
              <a:t>Secondary data</a:t>
            </a:r>
          </a:p>
          <a:p>
            <a:pPr algn="ctr"/>
            <a:endParaRPr lang="en-GB" dirty="0">
              <a:solidFill>
                <a:schemeClr val="tx1"/>
              </a:solidFill>
            </a:endParaRPr>
          </a:p>
          <a:p>
            <a:r>
              <a:rPr lang="en-GB" dirty="0">
                <a:solidFill>
                  <a:schemeClr val="tx1"/>
                </a:solidFill>
                <a:latin typeface="Helvetica Neue Thin" panose="020B0403020202020204" pitchFamily="34" charset="0"/>
                <a:ea typeface="Helvetica Neue Thin" panose="020B0403020202020204" pitchFamily="34" charset="0"/>
              </a:rPr>
              <a:t>This type of data source typically refers to the data that has already been collected through a primary source and made readily available for other researcher(s) to use for their study or investigation</a:t>
            </a:r>
            <a:endParaRPr lang="en-GB" dirty="0">
              <a:solidFill>
                <a:schemeClr val="tx1"/>
              </a:solidFill>
            </a:endParaRPr>
          </a:p>
        </p:txBody>
      </p:sp>
      <p:sp>
        <p:nvSpPr>
          <p:cNvPr id="10" name="TextBox 9">
            <a:extLst>
              <a:ext uri="{FF2B5EF4-FFF2-40B4-BE49-F238E27FC236}">
                <a16:creationId xmlns:a16="http://schemas.microsoft.com/office/drawing/2014/main" id="{E39A2BDD-6529-8F41-9C01-45CF57C8BBF1}"/>
              </a:ext>
            </a:extLst>
          </p:cNvPr>
          <p:cNvSpPr txBox="1"/>
          <p:nvPr/>
        </p:nvSpPr>
        <p:spPr>
          <a:xfrm>
            <a:off x="5549481" y="1408245"/>
            <a:ext cx="2889054" cy="369332"/>
          </a:xfrm>
          <a:prstGeom prst="rect">
            <a:avLst/>
          </a:prstGeom>
          <a:noFill/>
          <a:ln>
            <a:noFill/>
          </a:ln>
        </p:spPr>
        <p:txBody>
          <a:bodyPr wrap="square" rtlCol="0">
            <a:spAutoFit/>
          </a:bodyPr>
          <a:lstStyle/>
          <a:p>
            <a:r>
              <a:rPr lang="en-GB" b="1" dirty="0">
                <a:latin typeface="Helvetica Neue Thin" panose="020B0403020202020204" pitchFamily="34" charset="0"/>
                <a:ea typeface="Helvetica Neue Thin" panose="020B0403020202020204" pitchFamily="34" charset="0"/>
              </a:rPr>
              <a:t>Internal Secondary data</a:t>
            </a:r>
          </a:p>
        </p:txBody>
      </p:sp>
      <p:sp>
        <p:nvSpPr>
          <p:cNvPr id="2" name="Rectangle 1">
            <a:extLst>
              <a:ext uri="{FF2B5EF4-FFF2-40B4-BE49-F238E27FC236}">
                <a16:creationId xmlns:a16="http://schemas.microsoft.com/office/drawing/2014/main" id="{CA4021B7-6469-4E48-A63C-F908AF1EDCA7}"/>
              </a:ext>
            </a:extLst>
          </p:cNvPr>
          <p:cNvSpPr/>
          <p:nvPr/>
        </p:nvSpPr>
        <p:spPr>
          <a:xfrm>
            <a:off x="5549481" y="1932054"/>
            <a:ext cx="6312805" cy="3801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buFont typeface="Wingdings" pitchFamily="2" charset="2"/>
              <a:buChar char="§"/>
            </a:pPr>
            <a:r>
              <a:rPr lang="en-GB" dirty="0">
                <a:solidFill>
                  <a:schemeClr val="tx1"/>
                </a:solidFill>
                <a:latin typeface="Helvetica Neue Thin" panose="020B0403020202020204" pitchFamily="34" charset="0"/>
                <a:ea typeface="Helvetica Neue Thin" panose="020B0403020202020204" pitchFamily="34" charset="0"/>
              </a:rPr>
              <a:t>If you are working within an organisation that has some relevant data of interest</a:t>
            </a:r>
          </a:p>
          <a:p>
            <a:pPr marL="285750" indent="-285750">
              <a:buFont typeface="Wingdings" pitchFamily="2" charset="2"/>
              <a:buChar char="§"/>
            </a:pPr>
            <a:endParaRPr lang="en-GB" dirty="0">
              <a:solidFill>
                <a:schemeClr val="tx1"/>
              </a:solidFill>
              <a:latin typeface="Helvetica Neue Thin" panose="020B0403020202020204" pitchFamily="34" charset="0"/>
              <a:ea typeface="Helvetica Neue Thin" panose="020B0403020202020204" pitchFamily="34" charset="0"/>
            </a:endParaRPr>
          </a:p>
          <a:p>
            <a:pPr marL="285750" indent="-285750">
              <a:buFont typeface="Wingdings" pitchFamily="2" charset="2"/>
              <a:buChar char="§"/>
            </a:pPr>
            <a:r>
              <a:rPr lang="en-GB" dirty="0">
                <a:solidFill>
                  <a:schemeClr val="tx1"/>
                </a:solidFill>
                <a:latin typeface="Helvetica Neue Thin" panose="020B0403020202020204" pitchFamily="34" charset="0"/>
                <a:ea typeface="Helvetica Neue Thin" panose="020B0403020202020204" pitchFamily="34" charset="0"/>
              </a:rPr>
              <a:t>The organisation has collected the data and can provide access to such users working within it or collaborators</a:t>
            </a:r>
          </a:p>
          <a:p>
            <a:pPr marL="285750" indent="-285750">
              <a:buFont typeface="Wingdings" pitchFamily="2" charset="2"/>
              <a:buChar char="§"/>
            </a:pPr>
            <a:endParaRPr lang="en-GB" dirty="0">
              <a:solidFill>
                <a:schemeClr val="tx1"/>
              </a:solidFill>
              <a:latin typeface="Helvetica Neue Thin" panose="020B0403020202020204" pitchFamily="34" charset="0"/>
              <a:ea typeface="Helvetica Neue Thin" panose="020B0403020202020204" pitchFamily="34" charset="0"/>
            </a:endParaRPr>
          </a:p>
          <a:p>
            <a:pPr marL="285750" indent="-285750">
              <a:buFont typeface="Wingdings" pitchFamily="2" charset="2"/>
              <a:buChar char="§"/>
            </a:pPr>
            <a:r>
              <a:rPr lang="en-GB" dirty="0">
                <a:solidFill>
                  <a:schemeClr val="tx1"/>
                </a:solidFill>
                <a:latin typeface="Helvetica Neue Thin" panose="020B0403020202020204" pitchFamily="34" charset="0"/>
                <a:ea typeface="Helvetica Neue Thin" panose="020B0403020202020204" pitchFamily="34" charset="0"/>
              </a:rPr>
              <a:t>Data scientists working within the UK Metropolitan Police Service seeking to quantify the burden of various crime outcomes: Burglary, sexual assault, vandalism, arson and so…</a:t>
            </a:r>
          </a:p>
          <a:p>
            <a:pPr marL="742950" lvl="1" indent="-285750">
              <a:buFont typeface="Wingdings" pitchFamily="2" charset="2"/>
              <a:buChar char="Ø"/>
            </a:pPr>
            <a:r>
              <a:rPr lang="en-GB" dirty="0">
                <a:solidFill>
                  <a:schemeClr val="tx1"/>
                </a:solidFill>
                <a:latin typeface="Helvetica Neue Thin" panose="020B0403020202020204" pitchFamily="34" charset="0"/>
                <a:ea typeface="Helvetica Neue Thin" panose="020B0403020202020204" pitchFamily="34" charset="0"/>
              </a:rPr>
              <a:t>Data is collated by MPS and not by the data scientists</a:t>
            </a:r>
          </a:p>
          <a:p>
            <a:pPr marL="742950" lvl="1" indent="-285750">
              <a:buFont typeface="Wingdings" pitchFamily="2" charset="2"/>
              <a:buChar char="Ø"/>
            </a:pPr>
            <a:r>
              <a:rPr lang="en-GB" dirty="0">
                <a:solidFill>
                  <a:schemeClr val="tx1"/>
                </a:solidFill>
                <a:latin typeface="Helvetica Neue Thin" panose="020B0403020202020204" pitchFamily="34" charset="0"/>
                <a:ea typeface="Helvetica Neue Thin" panose="020B0403020202020204" pitchFamily="34" charset="0"/>
              </a:rPr>
              <a:t>So MPS can release the data to such users, this is an example of </a:t>
            </a:r>
            <a:r>
              <a:rPr lang="en-GB" b="1" dirty="0">
                <a:solidFill>
                  <a:schemeClr val="tx1"/>
                </a:solidFill>
                <a:latin typeface="HELVETICA NEUE THIN" panose="020B0403020202020204" pitchFamily="34" charset="0"/>
                <a:ea typeface="HELVETICA NEUE THIN" panose="020B0403020202020204" pitchFamily="34" charset="0"/>
              </a:rPr>
              <a:t>Internal Secondary Data</a:t>
            </a:r>
          </a:p>
          <a:p>
            <a:pPr marL="285750" indent="-285750">
              <a:buFont typeface="Wingdings" pitchFamily="2" charset="2"/>
              <a:buChar char="§"/>
            </a:pPr>
            <a:endParaRPr lang="en-GB" dirty="0">
              <a:solidFill>
                <a:schemeClr val="tx1"/>
              </a:solidFill>
            </a:endParaRPr>
          </a:p>
          <a:p>
            <a:pPr marL="285750" indent="-285750">
              <a:buFont typeface="Wingdings" pitchFamily="2" charset="2"/>
              <a:buChar char="§"/>
            </a:pPr>
            <a:endParaRPr lang="en-GB" dirty="0">
              <a:solidFill>
                <a:schemeClr val="tx1"/>
              </a:solidFill>
            </a:endParaRPr>
          </a:p>
        </p:txBody>
      </p:sp>
      <p:sp>
        <p:nvSpPr>
          <p:cNvPr id="6" name="Slide Number Placeholder 3">
            <a:extLst>
              <a:ext uri="{FF2B5EF4-FFF2-40B4-BE49-F238E27FC236}">
                <a16:creationId xmlns:a16="http://schemas.microsoft.com/office/drawing/2014/main" id="{1FE11270-54DA-74E6-3C72-B9DCD0D62BD1}"/>
              </a:ext>
            </a:extLst>
          </p:cNvPr>
          <p:cNvSpPr txBox="1">
            <a:spLocks/>
          </p:cNvSpPr>
          <p:nvPr/>
        </p:nvSpPr>
        <p:spPr>
          <a:xfrm>
            <a:off x="11275948" y="6373869"/>
            <a:ext cx="656972" cy="392691"/>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13</a:t>
            </a:fld>
            <a:endParaRPr lang="en-US" dirty="0">
              <a:solidFill>
                <a:srgbClr val="000000"/>
              </a:solidFill>
              <a:cs typeface="ＭＳ Ｐゴシック" charset="0"/>
            </a:endParaRPr>
          </a:p>
        </p:txBody>
      </p:sp>
      <p:sp>
        <p:nvSpPr>
          <p:cNvPr id="5" name="Rectangle 4">
            <a:extLst>
              <a:ext uri="{FF2B5EF4-FFF2-40B4-BE49-F238E27FC236}">
                <a16:creationId xmlns:a16="http://schemas.microsoft.com/office/drawing/2014/main" id="{957DA00C-FB19-8C69-F5EE-343877A0829F}"/>
              </a:ext>
            </a:extLst>
          </p:cNvPr>
          <p:cNvSpPr/>
          <p:nvPr/>
        </p:nvSpPr>
        <p:spPr>
          <a:xfrm>
            <a:off x="222422" y="234779"/>
            <a:ext cx="25702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359522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9B3BD10-6E86-AD4A-92AF-211460CC4959}"/>
              </a:ext>
            </a:extLst>
          </p:cNvPr>
          <p:cNvSpPr>
            <a:spLocks noGrp="1"/>
          </p:cNvSpPr>
          <p:nvPr>
            <p:ph idx="1"/>
          </p:nvPr>
        </p:nvSpPr>
        <p:spPr>
          <a:xfrm>
            <a:off x="760348" y="1124546"/>
            <a:ext cx="10515600" cy="5393323"/>
          </a:xfrm>
        </p:spPr>
        <p:txBody>
          <a:bodyPr/>
          <a:lstStyle/>
          <a:p>
            <a:pPr marL="0" indent="0" algn="ctr">
              <a:buNone/>
            </a:pPr>
            <a:endParaRPr lang="en-GB" sz="3200" dirty="0">
              <a:highlight>
                <a:srgbClr val="D6D6D6"/>
              </a:highlight>
              <a:latin typeface="Helvetica Neue Thin" panose="020B0403020202020204" pitchFamily="34" charset="0"/>
              <a:ea typeface="Helvetica Neue Thin" panose="020B0403020202020204" pitchFamily="34" charset="0"/>
            </a:endParaRPr>
          </a:p>
          <a:p>
            <a:pPr marL="0" indent="0" algn="ctr">
              <a:buNone/>
            </a:pPr>
            <a:endParaRPr lang="en-GB" sz="3600" dirty="0">
              <a:highlight>
                <a:srgbClr val="D6D6D6"/>
              </a:highlight>
              <a:latin typeface="Helvetica Neue Thin" panose="020B0403020202020204" pitchFamily="34" charset="0"/>
              <a:ea typeface="Helvetica Neue Thin" panose="020B0403020202020204" pitchFamily="34" charset="0"/>
            </a:endParaRPr>
          </a:p>
          <a:p>
            <a:pPr marL="0" indent="0" algn="ctr">
              <a:buNone/>
            </a:pPr>
            <a:endParaRPr lang="en-GB" sz="3600" dirty="0">
              <a:highlight>
                <a:srgbClr val="D6D6D6"/>
              </a:highlight>
              <a:latin typeface="Helvetica Neue Thin" panose="020B0403020202020204" pitchFamily="34" charset="0"/>
              <a:ea typeface="Helvetica Neue Thin" panose="020B0403020202020204" pitchFamily="34" charset="0"/>
            </a:endParaRPr>
          </a:p>
          <a:p>
            <a:pPr marL="0" indent="0" algn="ctr">
              <a:buNone/>
            </a:pPr>
            <a:endParaRPr lang="en-GB" sz="3600" dirty="0">
              <a:highlight>
                <a:srgbClr val="D6D6D6"/>
              </a:highlight>
              <a:latin typeface="Helvetica Neue Thin" panose="020B0403020202020204" pitchFamily="34" charset="0"/>
              <a:ea typeface="Helvetica Neue Thin" panose="020B0403020202020204" pitchFamily="34" charset="0"/>
            </a:endParaRPr>
          </a:p>
          <a:p>
            <a:pPr marL="0" indent="0" algn="ctr">
              <a:buNone/>
            </a:pPr>
            <a:endParaRPr lang="en-GB" sz="2000" dirty="0">
              <a:latin typeface="Helvetica Neue Thin" panose="020B0403020202020204" pitchFamily="34" charset="0"/>
              <a:ea typeface="Helvetica Neue Thin" panose="020B0403020202020204" pitchFamily="34" charset="0"/>
            </a:endParaRPr>
          </a:p>
        </p:txBody>
      </p:sp>
      <p:pic>
        <p:nvPicPr>
          <p:cNvPr id="4" name="Picture 3">
            <a:extLst>
              <a:ext uri="{FF2B5EF4-FFF2-40B4-BE49-F238E27FC236}">
                <a16:creationId xmlns:a16="http://schemas.microsoft.com/office/drawing/2014/main" id="{4A34B81F-01DD-664B-B1F2-E0CD6BF0D76E}"/>
              </a:ext>
            </a:extLst>
          </p:cNvPr>
          <p:cNvPicPr>
            <a:picLocks noChangeAspect="1"/>
          </p:cNvPicPr>
          <p:nvPr/>
        </p:nvPicPr>
        <p:blipFill>
          <a:blip r:embed="rId3"/>
          <a:stretch>
            <a:fillRect/>
          </a:stretch>
        </p:blipFill>
        <p:spPr>
          <a:xfrm>
            <a:off x="0" y="0"/>
            <a:ext cx="12192000" cy="970069"/>
          </a:xfrm>
          <a:prstGeom prst="rect">
            <a:avLst/>
          </a:prstGeom>
        </p:spPr>
      </p:pic>
      <p:sp>
        <p:nvSpPr>
          <p:cNvPr id="9" name="Rectangle 8">
            <a:extLst>
              <a:ext uri="{FF2B5EF4-FFF2-40B4-BE49-F238E27FC236}">
                <a16:creationId xmlns:a16="http://schemas.microsoft.com/office/drawing/2014/main" id="{5DF67C30-53AF-F447-9F88-E9398524FAA5}"/>
              </a:ext>
            </a:extLst>
          </p:cNvPr>
          <p:cNvSpPr/>
          <p:nvPr/>
        </p:nvSpPr>
        <p:spPr>
          <a:xfrm>
            <a:off x="329714" y="1408245"/>
            <a:ext cx="4505093" cy="2601766"/>
          </a:xfrm>
          <a:prstGeom prst="rect">
            <a:avLst/>
          </a:prstGeom>
          <a:no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solidFill>
                  <a:schemeClr val="tx1"/>
                </a:solidFill>
                <a:latin typeface="HELVETICA NEUE THIN" panose="020B0403020202020204" pitchFamily="34" charset="0"/>
                <a:ea typeface="HELVETICA NEUE THIN" panose="020B0403020202020204" pitchFamily="34" charset="0"/>
              </a:rPr>
              <a:t>Secondary data</a:t>
            </a:r>
          </a:p>
          <a:p>
            <a:pPr algn="ctr"/>
            <a:endParaRPr lang="en-GB" dirty="0">
              <a:solidFill>
                <a:schemeClr val="tx1"/>
              </a:solidFill>
            </a:endParaRPr>
          </a:p>
          <a:p>
            <a:r>
              <a:rPr lang="en-GB" dirty="0">
                <a:solidFill>
                  <a:schemeClr val="tx1"/>
                </a:solidFill>
                <a:latin typeface="Helvetica Neue Thin" panose="020B0403020202020204" pitchFamily="34" charset="0"/>
                <a:ea typeface="Helvetica Neue Thin" panose="020B0403020202020204" pitchFamily="34" charset="0"/>
              </a:rPr>
              <a:t>This type of data source typically refers to the data that has already been collected through a primary source and made readily available for other researcher(s) to use for their study or investigation</a:t>
            </a:r>
            <a:endParaRPr lang="en-GB" dirty="0">
              <a:solidFill>
                <a:schemeClr val="tx1"/>
              </a:solidFill>
            </a:endParaRPr>
          </a:p>
        </p:txBody>
      </p:sp>
      <p:sp>
        <p:nvSpPr>
          <p:cNvPr id="10" name="TextBox 9">
            <a:extLst>
              <a:ext uri="{FF2B5EF4-FFF2-40B4-BE49-F238E27FC236}">
                <a16:creationId xmlns:a16="http://schemas.microsoft.com/office/drawing/2014/main" id="{E39A2BDD-6529-8F41-9C01-45CF57C8BBF1}"/>
              </a:ext>
            </a:extLst>
          </p:cNvPr>
          <p:cNvSpPr txBox="1"/>
          <p:nvPr/>
        </p:nvSpPr>
        <p:spPr>
          <a:xfrm>
            <a:off x="5443415" y="1427350"/>
            <a:ext cx="2692055" cy="369332"/>
          </a:xfrm>
          <a:prstGeom prst="rect">
            <a:avLst/>
          </a:prstGeom>
          <a:noFill/>
          <a:ln>
            <a:noFill/>
          </a:ln>
        </p:spPr>
        <p:txBody>
          <a:bodyPr wrap="square" rtlCol="0">
            <a:spAutoFit/>
          </a:bodyPr>
          <a:lstStyle/>
          <a:p>
            <a:r>
              <a:rPr lang="en-GB" b="1" dirty="0">
                <a:latin typeface="Helvetica Neue Thin" panose="020B0403020202020204" pitchFamily="34" charset="0"/>
                <a:ea typeface="Helvetica Neue Thin" panose="020B0403020202020204" pitchFamily="34" charset="0"/>
              </a:rPr>
              <a:t>External Secondary data</a:t>
            </a:r>
          </a:p>
        </p:txBody>
      </p:sp>
      <p:sp>
        <p:nvSpPr>
          <p:cNvPr id="2" name="Rectangle 1">
            <a:extLst>
              <a:ext uri="{FF2B5EF4-FFF2-40B4-BE49-F238E27FC236}">
                <a16:creationId xmlns:a16="http://schemas.microsoft.com/office/drawing/2014/main" id="{CA4021B7-6469-4E48-A63C-F908AF1EDCA7}"/>
              </a:ext>
            </a:extLst>
          </p:cNvPr>
          <p:cNvSpPr/>
          <p:nvPr/>
        </p:nvSpPr>
        <p:spPr>
          <a:xfrm>
            <a:off x="5549481" y="1932054"/>
            <a:ext cx="6312805" cy="207795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buFont typeface="Wingdings" pitchFamily="2" charset="2"/>
              <a:buChar char="§"/>
            </a:pPr>
            <a:r>
              <a:rPr lang="en-GB" dirty="0">
                <a:solidFill>
                  <a:schemeClr val="tx1"/>
                </a:solidFill>
                <a:latin typeface="Helvetica Neue Thin" panose="020B0403020202020204" pitchFamily="34" charset="0"/>
                <a:ea typeface="Helvetica Neue Thin" panose="020B0403020202020204" pitchFamily="34" charset="0"/>
              </a:rPr>
              <a:t>This simply refers to acquiring open datasets from external sources</a:t>
            </a:r>
          </a:p>
          <a:p>
            <a:pPr marL="742950" lvl="1" indent="-285750">
              <a:buFont typeface="Wingdings" pitchFamily="2" charset="2"/>
              <a:buChar char="Ø"/>
            </a:pPr>
            <a:r>
              <a:rPr lang="en-GB" dirty="0">
                <a:solidFill>
                  <a:schemeClr val="tx1"/>
                </a:solidFill>
                <a:latin typeface="Helvetica Neue Thin" panose="020B0403020202020204" pitchFamily="34" charset="0"/>
                <a:ea typeface="Helvetica Neue Thin" panose="020B0403020202020204" pitchFamily="34" charset="0"/>
              </a:rPr>
              <a:t>Open-source websites (freely accessible)</a:t>
            </a:r>
          </a:p>
          <a:p>
            <a:pPr marL="742950" lvl="1" indent="-285750">
              <a:buFont typeface="Wingdings" pitchFamily="2" charset="2"/>
              <a:buChar char="Ø"/>
            </a:pPr>
            <a:r>
              <a:rPr lang="en-GB" dirty="0">
                <a:solidFill>
                  <a:schemeClr val="tx1"/>
                </a:solidFill>
                <a:latin typeface="Helvetica Neue Thin" panose="020B0403020202020204" pitchFamily="34" charset="0"/>
                <a:ea typeface="Helvetica Neue Thin" panose="020B0403020202020204" pitchFamily="34" charset="0"/>
              </a:rPr>
              <a:t>Paying for the data (requires a license)</a:t>
            </a:r>
          </a:p>
          <a:p>
            <a:pPr marL="742950" lvl="1" indent="-285750">
              <a:buFont typeface="Wingdings" pitchFamily="2" charset="2"/>
              <a:buChar char="Ø"/>
            </a:pPr>
            <a:r>
              <a:rPr lang="en-GB" dirty="0">
                <a:solidFill>
                  <a:schemeClr val="tx1"/>
                </a:solidFill>
                <a:latin typeface="Helvetica Neue Thin" panose="020B0403020202020204" pitchFamily="34" charset="0"/>
                <a:ea typeface="Helvetica Neue Thin" panose="020B0403020202020204" pitchFamily="34" charset="0"/>
              </a:rPr>
              <a:t>Online data service which is free but requires users to register etc.,</a:t>
            </a:r>
          </a:p>
          <a:p>
            <a:pPr marL="742950" lvl="1" indent="-285750">
              <a:buFont typeface="Wingdings" pitchFamily="2" charset="2"/>
              <a:buChar char="Ø"/>
            </a:pPr>
            <a:r>
              <a:rPr lang="en-GB" dirty="0">
                <a:solidFill>
                  <a:schemeClr val="tx1"/>
                </a:solidFill>
                <a:latin typeface="Helvetica Neue Thin" panose="020B0403020202020204" pitchFamily="34" charset="0"/>
                <a:ea typeface="Helvetica Neue Thin" panose="020B0403020202020204" pitchFamily="34" charset="0"/>
              </a:rPr>
              <a:t>Release for FOI (Freedom of Information)</a:t>
            </a:r>
            <a:endParaRPr lang="en-GB" dirty="0">
              <a:solidFill>
                <a:schemeClr val="tx1"/>
              </a:solidFill>
            </a:endParaRPr>
          </a:p>
          <a:p>
            <a:pPr marL="285750" indent="-285750">
              <a:buFont typeface="Wingdings" pitchFamily="2" charset="2"/>
              <a:buChar char="§"/>
            </a:pPr>
            <a:endParaRPr lang="en-GB" dirty="0">
              <a:solidFill>
                <a:schemeClr val="tx1"/>
              </a:solidFill>
            </a:endParaRPr>
          </a:p>
        </p:txBody>
      </p:sp>
      <p:sp>
        <p:nvSpPr>
          <p:cNvPr id="8" name="TextBox 7">
            <a:extLst>
              <a:ext uri="{FF2B5EF4-FFF2-40B4-BE49-F238E27FC236}">
                <a16:creationId xmlns:a16="http://schemas.microsoft.com/office/drawing/2014/main" id="{118675CC-A0A0-2F43-A2E9-9C2B572F8ED9}"/>
              </a:ext>
            </a:extLst>
          </p:cNvPr>
          <p:cNvSpPr txBox="1"/>
          <p:nvPr/>
        </p:nvSpPr>
        <p:spPr>
          <a:xfrm>
            <a:off x="244599" y="4448187"/>
            <a:ext cx="7188186" cy="1477328"/>
          </a:xfrm>
          <a:prstGeom prst="rect">
            <a:avLst/>
          </a:prstGeom>
          <a:noFill/>
          <a:ln>
            <a:noFill/>
          </a:ln>
        </p:spPr>
        <p:txBody>
          <a:bodyPr wrap="square" rtlCol="0">
            <a:spAutoFit/>
          </a:bodyPr>
          <a:lstStyle/>
          <a:p>
            <a:r>
              <a:rPr lang="en-GB" dirty="0">
                <a:latin typeface="Helvetica Neue Thin" panose="020B0403020202020204" pitchFamily="34" charset="0"/>
                <a:ea typeface="Helvetica Neue Thin" panose="020B0403020202020204" pitchFamily="34" charset="0"/>
              </a:rPr>
              <a:t>Sometimes you can combine both internal and multiple external data sources to supplement each other!</a:t>
            </a:r>
          </a:p>
          <a:p>
            <a:endParaRPr lang="en-GB" dirty="0">
              <a:latin typeface="Helvetica Neue Thin" panose="020B0403020202020204" pitchFamily="34" charset="0"/>
              <a:ea typeface="Helvetica Neue Thin" panose="020B0403020202020204" pitchFamily="34" charset="0"/>
            </a:endParaRPr>
          </a:p>
          <a:p>
            <a:r>
              <a:rPr lang="en-GB" dirty="0">
                <a:latin typeface="Helvetica Neue Thin" panose="020B0403020202020204" pitchFamily="34" charset="0"/>
                <a:ea typeface="Helvetica Neue Thin" panose="020B0403020202020204" pitchFamily="34" charset="0"/>
              </a:rPr>
              <a:t>The umbrella term ‘secondary data’ can also be referred to as “routinely collected data”</a:t>
            </a:r>
          </a:p>
        </p:txBody>
      </p:sp>
      <p:sp>
        <p:nvSpPr>
          <p:cNvPr id="6" name="Slide Number Placeholder 3">
            <a:extLst>
              <a:ext uri="{FF2B5EF4-FFF2-40B4-BE49-F238E27FC236}">
                <a16:creationId xmlns:a16="http://schemas.microsoft.com/office/drawing/2014/main" id="{C88DDF13-7D5F-D24D-6B5C-E975452F6C61}"/>
              </a:ext>
            </a:extLst>
          </p:cNvPr>
          <p:cNvSpPr txBox="1">
            <a:spLocks/>
          </p:cNvSpPr>
          <p:nvPr/>
        </p:nvSpPr>
        <p:spPr>
          <a:xfrm>
            <a:off x="11275948" y="6373869"/>
            <a:ext cx="656972" cy="392691"/>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14</a:t>
            </a:fld>
            <a:endParaRPr lang="en-US" dirty="0">
              <a:solidFill>
                <a:srgbClr val="000000"/>
              </a:solidFill>
              <a:cs typeface="ＭＳ Ｐゴシック" charset="0"/>
            </a:endParaRPr>
          </a:p>
        </p:txBody>
      </p:sp>
      <p:sp>
        <p:nvSpPr>
          <p:cNvPr id="5" name="Rectangle 4">
            <a:extLst>
              <a:ext uri="{FF2B5EF4-FFF2-40B4-BE49-F238E27FC236}">
                <a16:creationId xmlns:a16="http://schemas.microsoft.com/office/drawing/2014/main" id="{A6E14A9F-0FAF-8C47-F138-2EB89FB1982B}"/>
              </a:ext>
            </a:extLst>
          </p:cNvPr>
          <p:cNvSpPr/>
          <p:nvPr/>
        </p:nvSpPr>
        <p:spPr>
          <a:xfrm>
            <a:off x="222422" y="234779"/>
            <a:ext cx="25702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053966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9310937-9810-114F-983E-4800E87EE95A}"/>
              </a:ext>
            </a:extLst>
          </p:cNvPr>
          <p:cNvSpPr/>
          <p:nvPr/>
        </p:nvSpPr>
        <p:spPr>
          <a:xfrm>
            <a:off x="0" y="0"/>
            <a:ext cx="12192000" cy="6858000"/>
          </a:xfrm>
          <a:prstGeom prst="rect">
            <a:avLst/>
          </a:prstGeom>
          <a:solidFill>
            <a:srgbClr val="008CE6"/>
          </a:solidFill>
          <a:ln>
            <a:solidFill>
              <a:srgbClr val="0091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C76F1414-123F-A64D-A741-24140E769A2A}"/>
              </a:ext>
            </a:extLst>
          </p:cNvPr>
          <p:cNvSpPr>
            <a:spLocks noGrp="1"/>
          </p:cNvSpPr>
          <p:nvPr>
            <p:ph type="title"/>
          </p:nvPr>
        </p:nvSpPr>
        <p:spPr>
          <a:xfrm>
            <a:off x="582798" y="2950571"/>
            <a:ext cx="11233150" cy="1296988"/>
          </a:xfrm>
        </p:spPr>
        <p:txBody>
          <a:bodyPr/>
          <a:lstStyle/>
          <a:p>
            <a:pPr lvl="0" algn="ctr" eaLnBrk="0" fontAlgn="base" hangingPunct="0">
              <a:lnSpc>
                <a:spcPct val="100000"/>
              </a:lnSpc>
              <a:spcBef>
                <a:spcPct val="20000"/>
              </a:spcBef>
              <a:spcAft>
                <a:spcPct val="0"/>
              </a:spcAft>
            </a:pPr>
            <a:r>
              <a:rPr lang="en-US" sz="3600" b="1" kern="0" dirty="0">
                <a:solidFill>
                  <a:schemeClr val="bg1"/>
                </a:solidFill>
                <a:latin typeface="Helvetica Neue Light" panose="02000403000000020004" pitchFamily="2" charset="0"/>
                <a:ea typeface="Helvetica Neue Light" panose="02000403000000020004" pitchFamily="2" charset="0"/>
                <a:cs typeface="Helvetica Neue" panose="02000503000000020004" pitchFamily="2" charset="0"/>
              </a:rPr>
              <a:t>Examples of Sourcing Data</a:t>
            </a:r>
          </a:p>
        </p:txBody>
      </p:sp>
      <p:sp>
        <p:nvSpPr>
          <p:cNvPr id="2" name="Slide Number Placeholder 3">
            <a:extLst>
              <a:ext uri="{FF2B5EF4-FFF2-40B4-BE49-F238E27FC236}">
                <a16:creationId xmlns:a16="http://schemas.microsoft.com/office/drawing/2014/main" id="{C29082DC-7192-A0AD-1009-250CFAF8B91D}"/>
              </a:ext>
            </a:extLst>
          </p:cNvPr>
          <p:cNvSpPr txBox="1">
            <a:spLocks/>
          </p:cNvSpPr>
          <p:nvPr/>
        </p:nvSpPr>
        <p:spPr>
          <a:xfrm>
            <a:off x="11275948" y="6373869"/>
            <a:ext cx="656972" cy="392691"/>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15</a:t>
            </a:fld>
            <a:endParaRPr lang="en-US" dirty="0">
              <a:solidFill>
                <a:srgbClr val="000000"/>
              </a:solidFill>
              <a:cs typeface="ＭＳ Ｐゴシック" charset="0"/>
            </a:endParaRPr>
          </a:p>
        </p:txBody>
      </p:sp>
    </p:spTree>
    <p:extLst>
      <p:ext uri="{BB962C8B-B14F-4D97-AF65-F5344CB8AC3E}">
        <p14:creationId xmlns:p14="http://schemas.microsoft.com/office/powerpoint/2010/main" val="5560597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18AE63B-2141-AE42-8C8C-53915D05AC5E}"/>
              </a:ext>
            </a:extLst>
          </p:cNvPr>
          <p:cNvSpPr txBox="1"/>
          <p:nvPr/>
        </p:nvSpPr>
        <p:spPr>
          <a:xfrm>
            <a:off x="1892934" y="79359"/>
            <a:ext cx="8196147" cy="923330"/>
          </a:xfrm>
          <a:prstGeom prst="rect">
            <a:avLst/>
          </a:prstGeom>
          <a:noFill/>
        </p:spPr>
        <p:txBody>
          <a:bodyPr wrap="square">
            <a:spAutoFit/>
          </a:bodyPr>
          <a:lstStyle/>
          <a:p>
            <a:pPr marL="0" indent="0" algn="ctr">
              <a:buNone/>
            </a:pPr>
            <a:r>
              <a:rPr lang="en-GB" sz="1800" dirty="0">
                <a:latin typeface="Helvetica Neue Thin" panose="020B0403020202020204" pitchFamily="34" charset="0"/>
                <a:ea typeface="Helvetica Neue Thin" panose="020B0403020202020204" pitchFamily="34" charset="0"/>
              </a:rPr>
              <a:t>Example of primary data:  </a:t>
            </a:r>
            <a:r>
              <a:rPr lang="en-GB" sz="1800" b="1" dirty="0">
                <a:latin typeface="Helvetica Neue Thin" panose="020B0403020202020204" pitchFamily="34" charset="0"/>
                <a:ea typeface="Helvetica Neue Thin" panose="020B0403020202020204" pitchFamily="34" charset="0"/>
              </a:rPr>
              <a:t>Development Frontiers in Crime, Livelihoods and Urban </a:t>
            </a:r>
          </a:p>
          <a:p>
            <a:pPr marL="0" indent="0" algn="ctr">
              <a:buNone/>
            </a:pPr>
            <a:r>
              <a:rPr lang="en-GB" sz="1800" b="1" dirty="0">
                <a:highlight>
                  <a:srgbClr val="D6D6D6"/>
                </a:highlight>
                <a:latin typeface="Helvetica Neue Thin" panose="020B0403020202020204" pitchFamily="34" charset="0"/>
                <a:ea typeface="Helvetica Neue Thin" panose="020B0403020202020204" pitchFamily="34" charset="0"/>
              </a:rPr>
              <a:t>Poverty in Nigeria (FCLP) [1]</a:t>
            </a:r>
          </a:p>
        </p:txBody>
      </p:sp>
      <p:pic>
        <p:nvPicPr>
          <p:cNvPr id="5" name="Picture 4" descr="A group of people sitting on a bench&#10;&#10;Description automatically generated with low confidence">
            <a:extLst>
              <a:ext uri="{FF2B5EF4-FFF2-40B4-BE49-F238E27FC236}">
                <a16:creationId xmlns:a16="http://schemas.microsoft.com/office/drawing/2014/main" id="{2F3BE196-86AA-1C4E-A51F-67CA60DFA94B}"/>
              </a:ext>
            </a:extLst>
          </p:cNvPr>
          <p:cNvPicPr>
            <a:picLocks noChangeAspect="1"/>
          </p:cNvPicPr>
          <p:nvPr/>
        </p:nvPicPr>
        <p:blipFill>
          <a:blip r:embed="rId3"/>
          <a:stretch>
            <a:fillRect/>
          </a:stretch>
        </p:blipFill>
        <p:spPr>
          <a:xfrm>
            <a:off x="2126252" y="725690"/>
            <a:ext cx="7729509" cy="4347849"/>
          </a:xfrm>
          <a:prstGeom prst="rect">
            <a:avLst/>
          </a:prstGeom>
        </p:spPr>
      </p:pic>
      <p:sp>
        <p:nvSpPr>
          <p:cNvPr id="7" name="TextBox 6">
            <a:extLst>
              <a:ext uri="{FF2B5EF4-FFF2-40B4-BE49-F238E27FC236}">
                <a16:creationId xmlns:a16="http://schemas.microsoft.com/office/drawing/2014/main" id="{6F768D7C-B128-A64C-906A-54467B20D0F1}"/>
              </a:ext>
            </a:extLst>
          </p:cNvPr>
          <p:cNvSpPr txBox="1"/>
          <p:nvPr/>
        </p:nvSpPr>
        <p:spPr>
          <a:xfrm>
            <a:off x="2126252" y="5172396"/>
            <a:ext cx="7729509" cy="600164"/>
          </a:xfrm>
          <a:prstGeom prst="rect">
            <a:avLst/>
          </a:prstGeom>
          <a:solidFill>
            <a:schemeClr val="bg2"/>
          </a:solidFill>
        </p:spPr>
        <p:txBody>
          <a:bodyPr wrap="square" rtlCol="0">
            <a:spAutoFit/>
          </a:bodyPr>
          <a:lstStyle/>
          <a:p>
            <a:r>
              <a:rPr lang="en-GB" sz="1100" dirty="0">
                <a:latin typeface="Helvetica Neue Thin" panose="020B0403020202020204" pitchFamily="34" charset="0"/>
                <a:ea typeface="Helvetica Neue Thin" panose="020B0403020202020204" pitchFamily="34" charset="0"/>
              </a:rPr>
              <a:t>Conventional analyses of crime, based on European research models, are often poorly suited to assessing the specific dimensions of criminality in Africa. Development Frontiers in Crime, Livelihoods and Urban Poverty in Nigeria (FCLP) aims to provide an alternative framework for understanding the specific drivers of criminality in a West African urban context.</a:t>
            </a:r>
          </a:p>
        </p:txBody>
      </p:sp>
      <p:sp>
        <p:nvSpPr>
          <p:cNvPr id="8" name="TextBox 7">
            <a:extLst>
              <a:ext uri="{FF2B5EF4-FFF2-40B4-BE49-F238E27FC236}">
                <a16:creationId xmlns:a16="http://schemas.microsoft.com/office/drawing/2014/main" id="{C0F89349-D355-8B44-9C96-87CEF0EA9DAB}"/>
              </a:ext>
            </a:extLst>
          </p:cNvPr>
          <p:cNvSpPr txBox="1"/>
          <p:nvPr/>
        </p:nvSpPr>
        <p:spPr>
          <a:xfrm>
            <a:off x="2126252" y="5871417"/>
            <a:ext cx="7729509" cy="769441"/>
          </a:xfrm>
          <a:prstGeom prst="rect">
            <a:avLst/>
          </a:prstGeom>
          <a:solidFill>
            <a:schemeClr val="bg2"/>
          </a:solidFill>
        </p:spPr>
        <p:txBody>
          <a:bodyPr wrap="square" rtlCol="0">
            <a:spAutoFit/>
          </a:bodyPr>
          <a:lstStyle/>
          <a:p>
            <a:r>
              <a:rPr lang="en-GB" sz="1100" dirty="0">
                <a:latin typeface="Helvetica Neue Thin" panose="020B0403020202020204" pitchFamily="34" charset="0"/>
                <a:ea typeface="Helvetica Neue Thin" panose="020B0403020202020204" pitchFamily="34" charset="0"/>
              </a:rPr>
              <a:t>Employing a mixed-methods approach combining statistical modelling, geo-visualisation and ethnography, the project situates insecurity and crime against a broader backdrop of rapid urban growth, seasonal migration, youth unemployment and informality. The study provides researchers both in Nigeria and internationally with a richer and more nuanced evidence base on the particular dynamics of crime in African cities.</a:t>
            </a:r>
          </a:p>
        </p:txBody>
      </p:sp>
      <p:sp>
        <p:nvSpPr>
          <p:cNvPr id="9" name="TextBox 8">
            <a:extLst>
              <a:ext uri="{FF2B5EF4-FFF2-40B4-BE49-F238E27FC236}">
                <a16:creationId xmlns:a16="http://schemas.microsoft.com/office/drawing/2014/main" id="{5608EBFA-442D-DB40-A287-264177A3770B}"/>
              </a:ext>
            </a:extLst>
          </p:cNvPr>
          <p:cNvSpPr txBox="1"/>
          <p:nvPr/>
        </p:nvSpPr>
        <p:spPr>
          <a:xfrm>
            <a:off x="10365282" y="79359"/>
            <a:ext cx="1821332" cy="1107996"/>
          </a:xfrm>
          <a:prstGeom prst="rect">
            <a:avLst/>
          </a:prstGeom>
          <a:noFill/>
        </p:spPr>
        <p:txBody>
          <a:bodyPr wrap="none" rtlCol="0">
            <a:spAutoFit/>
          </a:bodyPr>
          <a:lstStyle/>
          <a:p>
            <a:r>
              <a:rPr lang="en-GB" sz="1100" b="1" dirty="0">
                <a:latin typeface="HELVETICA NEUE THIN" panose="020B0403020202020204" pitchFamily="34" charset="0"/>
                <a:ea typeface="HELVETICA NEUE THIN" panose="020B0403020202020204" pitchFamily="34" charset="0"/>
              </a:rPr>
              <a:t>Themes: </a:t>
            </a:r>
          </a:p>
          <a:p>
            <a:pPr marL="342900" indent="-342900">
              <a:buAutoNum type="arabicPeriod"/>
            </a:pPr>
            <a:r>
              <a:rPr lang="en-GB" sz="1100" b="1" dirty="0">
                <a:latin typeface="HELVETICA NEUE THIN" panose="020B0403020202020204" pitchFamily="34" charset="0"/>
                <a:ea typeface="HELVETICA NEUE THIN" panose="020B0403020202020204" pitchFamily="34" charset="0"/>
              </a:rPr>
              <a:t>Criminology</a:t>
            </a:r>
          </a:p>
          <a:p>
            <a:pPr marL="342900" indent="-342900">
              <a:buAutoNum type="arabicPeriod"/>
            </a:pPr>
            <a:r>
              <a:rPr lang="en-GB" sz="1100" b="1" dirty="0">
                <a:latin typeface="HELVETICA NEUE THIN" panose="020B0403020202020204" pitchFamily="34" charset="0"/>
                <a:ea typeface="HELVETICA NEUE THIN" panose="020B0403020202020204" pitchFamily="34" charset="0"/>
              </a:rPr>
              <a:t>Social Science</a:t>
            </a:r>
          </a:p>
          <a:p>
            <a:pPr marL="342900" indent="-342900">
              <a:buAutoNum type="arabicPeriod"/>
            </a:pPr>
            <a:r>
              <a:rPr lang="en-GB" sz="1100" b="1" dirty="0">
                <a:latin typeface="HELVETICA NEUE THIN" panose="020B0403020202020204" pitchFamily="34" charset="0"/>
                <a:ea typeface="HELVETICA NEUE THIN" panose="020B0403020202020204" pitchFamily="34" charset="0"/>
              </a:rPr>
              <a:t>Qualitative Research</a:t>
            </a:r>
          </a:p>
          <a:p>
            <a:pPr marL="342900" indent="-342900">
              <a:buAutoNum type="arabicPeriod"/>
            </a:pPr>
            <a:r>
              <a:rPr lang="en-GB" sz="1100" b="1" dirty="0">
                <a:latin typeface="HELVETICA NEUE THIN" panose="020B0403020202020204" pitchFamily="34" charset="0"/>
                <a:ea typeface="HELVETICA NEUE THIN" panose="020B0403020202020204" pitchFamily="34" charset="0"/>
              </a:rPr>
              <a:t>Quantitative Research</a:t>
            </a:r>
          </a:p>
          <a:p>
            <a:pPr marL="342900" indent="-342900">
              <a:buAutoNum type="arabicPeriod"/>
            </a:pPr>
            <a:r>
              <a:rPr lang="en-GB" sz="1100" b="1" dirty="0">
                <a:latin typeface="HELVETICA NEUE THIN" panose="020B0403020202020204" pitchFamily="34" charset="0"/>
                <a:ea typeface="HELVETICA NEUE THIN" panose="020B0403020202020204" pitchFamily="34" charset="0"/>
              </a:rPr>
              <a:t>Global South</a:t>
            </a:r>
          </a:p>
        </p:txBody>
      </p:sp>
      <p:sp>
        <p:nvSpPr>
          <p:cNvPr id="2" name="Slide Number Placeholder 3">
            <a:extLst>
              <a:ext uri="{FF2B5EF4-FFF2-40B4-BE49-F238E27FC236}">
                <a16:creationId xmlns:a16="http://schemas.microsoft.com/office/drawing/2014/main" id="{5744474F-776F-5C7E-E07E-A5F483C0C89F}"/>
              </a:ext>
            </a:extLst>
          </p:cNvPr>
          <p:cNvSpPr txBox="1">
            <a:spLocks/>
          </p:cNvSpPr>
          <p:nvPr/>
        </p:nvSpPr>
        <p:spPr>
          <a:xfrm>
            <a:off x="11275948" y="6373869"/>
            <a:ext cx="656972" cy="392691"/>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16</a:t>
            </a:fld>
            <a:endParaRPr lang="en-US" dirty="0">
              <a:solidFill>
                <a:srgbClr val="000000"/>
              </a:solidFill>
              <a:cs typeface="ＭＳ Ｐゴシック" charset="0"/>
            </a:endParaRPr>
          </a:p>
        </p:txBody>
      </p:sp>
    </p:spTree>
    <p:extLst>
      <p:ext uri="{BB962C8B-B14F-4D97-AF65-F5344CB8AC3E}">
        <p14:creationId xmlns:p14="http://schemas.microsoft.com/office/powerpoint/2010/main" val="19380469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18AE63B-2141-AE42-8C8C-53915D05AC5E}"/>
              </a:ext>
            </a:extLst>
          </p:cNvPr>
          <p:cNvSpPr txBox="1"/>
          <p:nvPr/>
        </p:nvSpPr>
        <p:spPr>
          <a:xfrm>
            <a:off x="527950" y="79359"/>
            <a:ext cx="9561131" cy="646331"/>
          </a:xfrm>
          <a:prstGeom prst="rect">
            <a:avLst/>
          </a:prstGeom>
          <a:noFill/>
        </p:spPr>
        <p:txBody>
          <a:bodyPr wrap="square">
            <a:spAutoFit/>
          </a:bodyPr>
          <a:lstStyle/>
          <a:p>
            <a:pPr marL="0" indent="0" algn="ctr">
              <a:buNone/>
            </a:pPr>
            <a:r>
              <a:rPr lang="en-GB" sz="1800" dirty="0">
                <a:latin typeface="Helvetica Neue Thin" panose="020B0403020202020204" pitchFamily="34" charset="0"/>
                <a:ea typeface="Helvetica Neue Thin" panose="020B0403020202020204" pitchFamily="34" charset="0"/>
              </a:rPr>
              <a:t>Example of primary data:  </a:t>
            </a:r>
            <a:r>
              <a:rPr lang="en-GB" sz="1800" b="1" dirty="0">
                <a:latin typeface="Helvetica Neue Thin" panose="020B0403020202020204" pitchFamily="34" charset="0"/>
                <a:ea typeface="Helvetica Neue Thin" panose="020B0403020202020204" pitchFamily="34" charset="0"/>
              </a:rPr>
              <a:t>Development Frontiers in Crime, Livelihoods and Urban </a:t>
            </a:r>
          </a:p>
          <a:p>
            <a:pPr marL="0" indent="0" algn="ctr">
              <a:buNone/>
            </a:pPr>
            <a:r>
              <a:rPr lang="en-GB" sz="1800" b="1" dirty="0">
                <a:latin typeface="Helvetica Neue Thin" panose="020B0403020202020204" pitchFamily="34" charset="0"/>
                <a:ea typeface="Helvetica Neue Thin" panose="020B0403020202020204" pitchFamily="34" charset="0"/>
              </a:rPr>
              <a:t>Poverty in Nigeria (FCLP)</a:t>
            </a:r>
          </a:p>
        </p:txBody>
      </p:sp>
      <p:sp>
        <p:nvSpPr>
          <p:cNvPr id="6" name="TextBox 5">
            <a:extLst>
              <a:ext uri="{FF2B5EF4-FFF2-40B4-BE49-F238E27FC236}">
                <a16:creationId xmlns:a16="http://schemas.microsoft.com/office/drawing/2014/main" id="{C6B0A6F0-FBAD-3645-8396-ADB2BA9AEB99}"/>
              </a:ext>
            </a:extLst>
          </p:cNvPr>
          <p:cNvSpPr txBox="1"/>
          <p:nvPr/>
        </p:nvSpPr>
        <p:spPr>
          <a:xfrm>
            <a:off x="10190374" y="88898"/>
            <a:ext cx="1609736" cy="769441"/>
          </a:xfrm>
          <a:prstGeom prst="rect">
            <a:avLst/>
          </a:prstGeom>
          <a:noFill/>
        </p:spPr>
        <p:txBody>
          <a:bodyPr wrap="none" rtlCol="0">
            <a:spAutoFit/>
          </a:bodyPr>
          <a:lstStyle/>
          <a:p>
            <a:r>
              <a:rPr lang="en-GB" sz="1100" b="1" dirty="0">
                <a:latin typeface="HELVETICA NEUE THIN" panose="020B0403020202020204" pitchFamily="34" charset="0"/>
                <a:ea typeface="HELVETICA NEUE THIN" panose="020B0403020202020204" pitchFamily="34" charset="0"/>
              </a:rPr>
              <a:t>See s</a:t>
            </a:r>
            <a:r>
              <a:rPr lang="en-GB" sz="1100" b="1" dirty="0">
                <a:latin typeface="Helvetica Neue Thin" panose="020B0403020202020204" pitchFamily="34" charset="0"/>
                <a:ea typeface="Helvetica Neue Thin" panose="020B0403020202020204" pitchFamily="34" charset="0"/>
              </a:rPr>
              <a:t>ource(s): </a:t>
            </a:r>
          </a:p>
          <a:p>
            <a:pPr marL="342900" indent="-342900">
              <a:buAutoNum type="arabicPeriod"/>
            </a:pPr>
            <a:r>
              <a:rPr lang="en-GB" sz="1100" dirty="0">
                <a:latin typeface="Helvetica Neue Thin" panose="020B0403020202020204" pitchFamily="34" charset="0"/>
                <a:ea typeface="Helvetica Neue Thin" panose="020B0403020202020204" pitchFamily="34" charset="0"/>
                <a:hlinkClick r:id="rId3"/>
              </a:rPr>
              <a:t>Musah et al, 2020</a:t>
            </a:r>
            <a:endParaRPr lang="en-GB" sz="1100" dirty="0">
              <a:latin typeface="Helvetica Neue Thin" panose="020B0403020202020204" pitchFamily="34" charset="0"/>
              <a:ea typeface="Helvetica Neue Thin" panose="020B0403020202020204" pitchFamily="34" charset="0"/>
            </a:endParaRPr>
          </a:p>
          <a:p>
            <a:pPr marL="342900" indent="-342900">
              <a:buAutoNum type="arabicPeriod"/>
            </a:pPr>
            <a:r>
              <a:rPr lang="en-GB" sz="1100" dirty="0">
                <a:latin typeface="Helvetica Neue Thin" panose="020B0403020202020204" pitchFamily="34" charset="0"/>
                <a:ea typeface="Helvetica Neue Thin" panose="020B0403020202020204" pitchFamily="34" charset="0"/>
                <a:hlinkClick r:id="rId4"/>
              </a:rPr>
              <a:t>Umar et al, 2020</a:t>
            </a:r>
            <a:endParaRPr lang="en-GB" sz="1100" dirty="0">
              <a:latin typeface="Helvetica Neue Thin" panose="020B0403020202020204" pitchFamily="34" charset="0"/>
              <a:ea typeface="Helvetica Neue Thin" panose="020B0403020202020204" pitchFamily="34" charset="0"/>
            </a:endParaRPr>
          </a:p>
          <a:p>
            <a:pPr marL="342900" indent="-342900">
              <a:buAutoNum type="arabicPeriod"/>
            </a:pPr>
            <a:r>
              <a:rPr lang="en-GB" sz="1100" dirty="0">
                <a:latin typeface="Helvetica Neue Thin" panose="020B0403020202020204" pitchFamily="34" charset="0"/>
                <a:ea typeface="Helvetica Neue Thin" panose="020B0403020202020204" pitchFamily="34" charset="0"/>
                <a:hlinkClick r:id="rId5"/>
              </a:rPr>
              <a:t>Umar et al, 2017</a:t>
            </a:r>
            <a:endParaRPr lang="en-GB" sz="1100" dirty="0">
              <a:latin typeface="Helvetica Neue Thin" panose="020B0403020202020204" pitchFamily="34" charset="0"/>
              <a:ea typeface="Helvetica Neue Thin" panose="020B0403020202020204" pitchFamily="34" charset="0"/>
            </a:endParaRPr>
          </a:p>
        </p:txBody>
      </p:sp>
      <p:pic>
        <p:nvPicPr>
          <p:cNvPr id="11" name="Picture 10">
            <a:extLst>
              <a:ext uri="{FF2B5EF4-FFF2-40B4-BE49-F238E27FC236}">
                <a16:creationId xmlns:a16="http://schemas.microsoft.com/office/drawing/2014/main" id="{4EC8901D-ADF0-5A4B-BAEB-EC7ED616D08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7950" y="1062901"/>
            <a:ext cx="9561131" cy="3926893"/>
          </a:xfrm>
          <a:prstGeom prst="rect">
            <a:avLst/>
          </a:prstGeom>
        </p:spPr>
      </p:pic>
      <p:sp>
        <p:nvSpPr>
          <p:cNvPr id="12" name="TextBox 11">
            <a:extLst>
              <a:ext uri="{FF2B5EF4-FFF2-40B4-BE49-F238E27FC236}">
                <a16:creationId xmlns:a16="http://schemas.microsoft.com/office/drawing/2014/main" id="{CFF76377-4504-B646-8D68-1C3036DF5E10}"/>
              </a:ext>
            </a:extLst>
          </p:cNvPr>
          <p:cNvSpPr txBox="1"/>
          <p:nvPr/>
        </p:nvSpPr>
        <p:spPr>
          <a:xfrm>
            <a:off x="527950" y="5327005"/>
            <a:ext cx="11272160" cy="1323439"/>
          </a:xfrm>
          <a:prstGeom prst="rect">
            <a:avLst/>
          </a:prstGeom>
          <a:noFill/>
        </p:spPr>
        <p:txBody>
          <a:bodyPr wrap="square" rtlCol="0">
            <a:spAutoFit/>
          </a:bodyPr>
          <a:lstStyle/>
          <a:p>
            <a:pPr algn="just"/>
            <a:r>
              <a:rPr lang="en-GB" sz="1600" dirty="0">
                <a:latin typeface="Helvetica Neue Thin" panose="020B0403020202020204" pitchFamily="34" charset="0"/>
                <a:ea typeface="Helvetica Neue Thin" panose="020B0403020202020204" pitchFamily="34" charset="0"/>
              </a:rPr>
              <a:t>Primary data and sampling strategy: 13,000 households, and the target sample was 2,300 for the victimisation survey (in Nigeria); we therefore used Systematic sampling to select at random 2,300 households [the applied criteria: k = 13,000/2,300 = 5.6 ~ 6</a:t>
            </a:r>
            <a:r>
              <a:rPr lang="en-GB" sz="1600" baseline="30000" dirty="0">
                <a:latin typeface="Helvetica Neue Thin" panose="020B0403020202020204" pitchFamily="34" charset="0"/>
                <a:ea typeface="Helvetica Neue Thin" panose="020B0403020202020204" pitchFamily="34" charset="0"/>
              </a:rPr>
              <a:t>th</a:t>
            </a:r>
            <a:r>
              <a:rPr lang="en-GB" sz="1600" dirty="0">
                <a:latin typeface="Helvetica Neue Thin" panose="020B0403020202020204" pitchFamily="34" charset="0"/>
                <a:ea typeface="Helvetica Neue Thin" panose="020B0403020202020204" pitchFamily="34" charset="0"/>
              </a:rPr>
              <a:t> property (starting from the left-side of road)]</a:t>
            </a:r>
          </a:p>
          <a:p>
            <a:pPr algn="just"/>
            <a:endParaRPr lang="en-GB" sz="1600" dirty="0">
              <a:latin typeface="Helvetica Neue Thin" panose="020B0403020202020204" pitchFamily="34" charset="0"/>
              <a:ea typeface="Helvetica Neue Thin" panose="020B0403020202020204" pitchFamily="34" charset="0"/>
            </a:endParaRPr>
          </a:p>
          <a:p>
            <a:pPr algn="just"/>
            <a:r>
              <a:rPr lang="en-GB" sz="1600" dirty="0">
                <a:latin typeface="Helvetica Neue Thin" panose="020B0403020202020204" pitchFamily="34" charset="0"/>
                <a:ea typeface="Helvetica Neue Thin" panose="020B0403020202020204" pitchFamily="34" charset="0"/>
              </a:rPr>
              <a:t>Houses mapped in B, we had to interview all those residents (i.e., 2,300 households) to collect a range of information.</a:t>
            </a:r>
          </a:p>
        </p:txBody>
      </p:sp>
      <p:sp>
        <p:nvSpPr>
          <p:cNvPr id="2" name="Right Arrow 1">
            <a:extLst>
              <a:ext uri="{FF2B5EF4-FFF2-40B4-BE49-F238E27FC236}">
                <a16:creationId xmlns:a16="http://schemas.microsoft.com/office/drawing/2014/main" id="{A1D16715-46A3-D459-2D5A-6B1980D87BC7}"/>
              </a:ext>
            </a:extLst>
          </p:cNvPr>
          <p:cNvSpPr/>
          <p:nvPr/>
        </p:nvSpPr>
        <p:spPr>
          <a:xfrm>
            <a:off x="4515439" y="2487935"/>
            <a:ext cx="669303" cy="386499"/>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Right Arrow 3">
            <a:extLst>
              <a:ext uri="{FF2B5EF4-FFF2-40B4-BE49-F238E27FC236}">
                <a16:creationId xmlns:a16="http://schemas.microsoft.com/office/drawing/2014/main" id="{21748117-ED9D-3C20-DB14-E58D2FAF35B2}"/>
              </a:ext>
            </a:extLst>
          </p:cNvPr>
          <p:cNvSpPr/>
          <p:nvPr/>
        </p:nvSpPr>
        <p:spPr>
          <a:xfrm>
            <a:off x="4515438" y="2033215"/>
            <a:ext cx="669303" cy="386499"/>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ight Arrow 4">
            <a:extLst>
              <a:ext uri="{FF2B5EF4-FFF2-40B4-BE49-F238E27FC236}">
                <a16:creationId xmlns:a16="http://schemas.microsoft.com/office/drawing/2014/main" id="{DAB32B2D-4198-5CBE-A41D-21E1236FBD27}"/>
              </a:ext>
            </a:extLst>
          </p:cNvPr>
          <p:cNvSpPr/>
          <p:nvPr/>
        </p:nvSpPr>
        <p:spPr>
          <a:xfrm>
            <a:off x="4515438" y="1553929"/>
            <a:ext cx="669303" cy="386499"/>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6">
            <a:extLst>
              <a:ext uri="{FF2B5EF4-FFF2-40B4-BE49-F238E27FC236}">
                <a16:creationId xmlns:a16="http://schemas.microsoft.com/office/drawing/2014/main" id="{50B8048C-C46B-8766-7AAC-47654BE3EC64}"/>
              </a:ext>
            </a:extLst>
          </p:cNvPr>
          <p:cNvSpPr txBox="1"/>
          <p:nvPr/>
        </p:nvSpPr>
        <p:spPr>
          <a:xfrm>
            <a:off x="10190374" y="1118237"/>
            <a:ext cx="1930023" cy="2462213"/>
          </a:xfrm>
          <a:prstGeom prst="rect">
            <a:avLst/>
          </a:prstGeom>
          <a:noFill/>
        </p:spPr>
        <p:txBody>
          <a:bodyPr wrap="square" rtlCol="0">
            <a:spAutoFit/>
          </a:bodyPr>
          <a:lstStyle/>
          <a:p>
            <a:r>
              <a:rPr lang="en-GB" sz="1100" b="1" dirty="0">
                <a:latin typeface="Helvetica Neue" panose="02000503000000020004" pitchFamily="2" charset="0"/>
                <a:ea typeface="Helvetica Neue" panose="02000503000000020004" pitchFamily="2" charset="0"/>
                <a:cs typeface="Helvetica Neue" panose="02000503000000020004" pitchFamily="2" charset="0"/>
              </a:rPr>
              <a:t>Data collected:</a:t>
            </a:r>
          </a:p>
          <a:p>
            <a:endParaRPr lang="en-GB" sz="1100" dirty="0">
              <a:latin typeface="Helvetica Neue" panose="02000503000000020004" pitchFamily="2" charset="0"/>
              <a:ea typeface="Helvetica Neue" panose="02000503000000020004" pitchFamily="2" charset="0"/>
              <a:cs typeface="Helvetica Neue" panose="02000503000000020004" pitchFamily="2" charset="0"/>
            </a:endParaRPr>
          </a:p>
          <a:p>
            <a:pPr marL="171450" indent="-171450">
              <a:buFont typeface="Arial" panose="020B0604020202020204" pitchFamily="34" charset="0"/>
              <a:buChar char="•"/>
            </a:pPr>
            <a:r>
              <a:rPr lang="en-GB" sz="1100" dirty="0">
                <a:latin typeface="Helvetica Neue" panose="02000503000000020004" pitchFamily="2" charset="0"/>
                <a:ea typeface="Helvetica Neue" panose="02000503000000020004" pitchFamily="2" charset="0"/>
                <a:cs typeface="Helvetica Neue" panose="02000503000000020004" pitchFamily="2" charset="0"/>
              </a:rPr>
              <a:t>Block Inventory Survey for the collection of environmental data</a:t>
            </a:r>
          </a:p>
          <a:p>
            <a:pPr marL="171450" indent="-171450">
              <a:buFont typeface="Arial" panose="020B0604020202020204" pitchFamily="34" charset="0"/>
              <a:buChar char="•"/>
            </a:pPr>
            <a:endParaRPr lang="en-GB" sz="1100" dirty="0">
              <a:latin typeface="Helvetica Neue" panose="02000503000000020004" pitchFamily="2" charset="0"/>
              <a:ea typeface="Helvetica Neue" panose="02000503000000020004" pitchFamily="2" charset="0"/>
              <a:cs typeface="Helvetica Neue" panose="02000503000000020004" pitchFamily="2" charset="0"/>
            </a:endParaRPr>
          </a:p>
          <a:p>
            <a:pPr marL="171450" indent="-171450">
              <a:buFont typeface="Arial" panose="020B0604020202020204" pitchFamily="34" charset="0"/>
              <a:buChar char="•"/>
            </a:pPr>
            <a:r>
              <a:rPr lang="en-GB" sz="1100" dirty="0">
                <a:latin typeface="Helvetica Neue" panose="02000503000000020004" pitchFamily="2" charset="0"/>
                <a:ea typeface="Helvetica Neue" panose="02000503000000020004" pitchFamily="2" charset="0"/>
                <a:cs typeface="Helvetica Neue" panose="02000503000000020004" pitchFamily="2" charset="0"/>
              </a:rPr>
              <a:t>Household victimisation survey on indicators for crime</a:t>
            </a:r>
          </a:p>
          <a:p>
            <a:pPr marL="171450" indent="-171450">
              <a:buFont typeface="Arial" panose="020B0604020202020204" pitchFamily="34" charset="0"/>
              <a:buChar char="•"/>
            </a:pPr>
            <a:endParaRPr lang="en-GB" sz="1100" dirty="0">
              <a:latin typeface="Helvetica Neue" panose="02000503000000020004" pitchFamily="2" charset="0"/>
              <a:ea typeface="Helvetica Neue" panose="02000503000000020004" pitchFamily="2" charset="0"/>
              <a:cs typeface="Helvetica Neue" panose="02000503000000020004" pitchFamily="2" charset="0"/>
            </a:endParaRPr>
          </a:p>
          <a:p>
            <a:pPr marL="171450" indent="-171450">
              <a:buFont typeface="Arial" panose="020B0604020202020204" pitchFamily="34" charset="0"/>
              <a:buChar char="•"/>
            </a:pPr>
            <a:r>
              <a:rPr lang="en-GB" sz="1100" dirty="0">
                <a:latin typeface="Helvetica Neue" panose="02000503000000020004" pitchFamily="2" charset="0"/>
                <a:ea typeface="Helvetica Neue" panose="02000503000000020004" pitchFamily="2" charset="0"/>
                <a:cs typeface="Helvetica Neue" panose="02000503000000020004" pitchFamily="2" charset="0"/>
              </a:rPr>
              <a:t>Perception of risk and neighbourhood safety</a:t>
            </a:r>
          </a:p>
          <a:p>
            <a:pPr marL="171450" indent="-171450">
              <a:buFont typeface="Arial" panose="020B0604020202020204" pitchFamily="34" charset="0"/>
              <a:buChar char="•"/>
            </a:pPr>
            <a:endParaRPr lang="en-GB" sz="1100" dirty="0">
              <a:latin typeface="Helvetica Neue" panose="02000503000000020004" pitchFamily="2" charset="0"/>
              <a:ea typeface="Helvetica Neue" panose="02000503000000020004" pitchFamily="2" charset="0"/>
              <a:cs typeface="Helvetica Neue" panose="02000503000000020004" pitchFamily="2" charset="0"/>
            </a:endParaRPr>
          </a:p>
          <a:p>
            <a:pPr marL="171450" indent="-171450">
              <a:buFont typeface="Arial" panose="020B0604020202020204" pitchFamily="34" charset="0"/>
              <a:buChar char="•"/>
            </a:pPr>
            <a:r>
              <a:rPr lang="en-GB" sz="1100" dirty="0">
                <a:latin typeface="Helvetica Neue" panose="02000503000000020004" pitchFamily="2" charset="0"/>
                <a:ea typeface="Helvetica Neue" panose="02000503000000020004" pitchFamily="2" charset="0"/>
                <a:cs typeface="Helvetica Neue" panose="02000503000000020004" pitchFamily="2" charset="0"/>
              </a:rPr>
              <a:t>Demographic survey</a:t>
            </a:r>
          </a:p>
        </p:txBody>
      </p:sp>
      <p:sp>
        <p:nvSpPr>
          <p:cNvPr id="8" name="Slide Number Placeholder 3">
            <a:extLst>
              <a:ext uri="{FF2B5EF4-FFF2-40B4-BE49-F238E27FC236}">
                <a16:creationId xmlns:a16="http://schemas.microsoft.com/office/drawing/2014/main" id="{6949C38D-90A4-ACB3-7DBC-8729F70FB1B3}"/>
              </a:ext>
            </a:extLst>
          </p:cNvPr>
          <p:cNvSpPr txBox="1">
            <a:spLocks/>
          </p:cNvSpPr>
          <p:nvPr/>
        </p:nvSpPr>
        <p:spPr>
          <a:xfrm>
            <a:off x="11275948" y="6373869"/>
            <a:ext cx="656972" cy="392691"/>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17</a:t>
            </a:fld>
            <a:endParaRPr lang="en-US" dirty="0">
              <a:solidFill>
                <a:srgbClr val="000000"/>
              </a:solidFill>
              <a:cs typeface="ＭＳ Ｐゴシック" charset="0"/>
            </a:endParaRPr>
          </a:p>
        </p:txBody>
      </p:sp>
    </p:spTree>
    <p:extLst>
      <p:ext uri="{BB962C8B-B14F-4D97-AF65-F5344CB8AC3E}">
        <p14:creationId xmlns:p14="http://schemas.microsoft.com/office/powerpoint/2010/main" val="392550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092E261-A923-8314-425A-160B93A6EB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04369" y="3219491"/>
            <a:ext cx="3396715" cy="2747343"/>
          </a:xfrm>
          <a:prstGeom prst="rect">
            <a:avLst/>
          </a:prstGeom>
        </p:spPr>
      </p:pic>
      <p:sp>
        <p:nvSpPr>
          <p:cNvPr id="4" name="TextBox 3">
            <a:extLst>
              <a:ext uri="{FF2B5EF4-FFF2-40B4-BE49-F238E27FC236}">
                <a16:creationId xmlns:a16="http://schemas.microsoft.com/office/drawing/2014/main" id="{778FF815-ADAE-D8D2-016A-EB7454AC03DA}"/>
              </a:ext>
            </a:extLst>
          </p:cNvPr>
          <p:cNvSpPr txBox="1"/>
          <p:nvPr/>
        </p:nvSpPr>
        <p:spPr>
          <a:xfrm>
            <a:off x="8304369" y="5963872"/>
            <a:ext cx="3747003" cy="707886"/>
          </a:xfrm>
          <a:prstGeom prst="rect">
            <a:avLst/>
          </a:prstGeom>
          <a:noFill/>
        </p:spPr>
        <p:txBody>
          <a:bodyPr wrap="square" rtlCol="0">
            <a:spAutoFit/>
          </a:bodyPr>
          <a:lstStyle/>
          <a:p>
            <a:r>
              <a:rPr lang="en-GB" sz="1000" b="1" dirty="0">
                <a:latin typeface="Helvetica Neue" panose="02000503000000020004" pitchFamily="2" charset="0"/>
                <a:ea typeface="Helvetica Neue" panose="02000503000000020004" pitchFamily="2" charset="0"/>
                <a:cs typeface="Helvetica Neue" panose="02000503000000020004" pitchFamily="2" charset="0"/>
              </a:rPr>
              <a:t>Research 2</a:t>
            </a:r>
            <a:r>
              <a:rPr lang="en-GB" sz="1000" dirty="0">
                <a:latin typeface="Helvetica Neue" panose="02000503000000020004" pitchFamily="2" charset="0"/>
                <a:ea typeface="Helvetica Neue" panose="02000503000000020004" pitchFamily="2" charset="0"/>
                <a:cs typeface="Helvetica Neue" panose="02000503000000020004" pitchFamily="2" charset="0"/>
              </a:rPr>
              <a:t>: From the 2,300 households were sampled, we used the “laws of crime concentration” to assess the concentration of reported victimisation in this city (see source: </a:t>
            </a:r>
            <a:r>
              <a:rPr lang="en-GB" sz="1000" dirty="0">
                <a:latin typeface="Helvetica Neue" panose="02000503000000020004" pitchFamily="2" charset="0"/>
                <a:ea typeface="Helvetica Neue" panose="02000503000000020004" pitchFamily="2" charset="0"/>
                <a:cs typeface="Helvetica Neue" panose="02000503000000020004" pitchFamily="2" charset="0"/>
                <a:hlinkClick r:id="rId3"/>
              </a:rPr>
              <a:t>[LINK]</a:t>
            </a:r>
            <a:r>
              <a:rPr lang="en-GB" sz="1000" dirty="0">
                <a:latin typeface="Helvetica Neue" panose="02000503000000020004" pitchFamily="2" charset="0"/>
                <a:ea typeface="Helvetica Neue" panose="02000503000000020004" pitchFamily="2" charset="0"/>
                <a:cs typeface="Helvetica Neue" panose="02000503000000020004" pitchFamily="2" charset="0"/>
              </a:rPr>
              <a:t>)</a:t>
            </a:r>
          </a:p>
        </p:txBody>
      </p:sp>
      <p:pic>
        <p:nvPicPr>
          <p:cNvPr id="6" name="Picture 5" descr="Table&#10;&#10;Description automatically generated with medium confidence">
            <a:extLst>
              <a:ext uri="{FF2B5EF4-FFF2-40B4-BE49-F238E27FC236}">
                <a16:creationId xmlns:a16="http://schemas.microsoft.com/office/drawing/2014/main" id="{5A990654-10A9-16E1-5D91-C15F56DC51F7}"/>
              </a:ext>
            </a:extLst>
          </p:cNvPr>
          <p:cNvPicPr>
            <a:picLocks noChangeAspect="1"/>
          </p:cNvPicPr>
          <p:nvPr/>
        </p:nvPicPr>
        <p:blipFill>
          <a:blip r:embed="rId4"/>
          <a:stretch>
            <a:fillRect/>
          </a:stretch>
        </p:blipFill>
        <p:spPr>
          <a:xfrm>
            <a:off x="2815040" y="4581160"/>
            <a:ext cx="3403516" cy="2118626"/>
          </a:xfrm>
          <a:prstGeom prst="rect">
            <a:avLst/>
          </a:prstGeom>
        </p:spPr>
      </p:pic>
      <p:pic>
        <p:nvPicPr>
          <p:cNvPr id="8" name="Picture 7" descr="Text&#10;&#10;Description automatically generated with medium confidence">
            <a:extLst>
              <a:ext uri="{FF2B5EF4-FFF2-40B4-BE49-F238E27FC236}">
                <a16:creationId xmlns:a16="http://schemas.microsoft.com/office/drawing/2014/main" id="{05DC574E-3C71-5C49-2E2D-145D55C11482}"/>
              </a:ext>
            </a:extLst>
          </p:cNvPr>
          <p:cNvPicPr>
            <a:picLocks noChangeAspect="1"/>
          </p:cNvPicPr>
          <p:nvPr/>
        </p:nvPicPr>
        <p:blipFill>
          <a:blip r:embed="rId5"/>
          <a:stretch>
            <a:fillRect/>
          </a:stretch>
        </p:blipFill>
        <p:spPr>
          <a:xfrm>
            <a:off x="2699264" y="2252387"/>
            <a:ext cx="3698494" cy="1973519"/>
          </a:xfrm>
          <a:prstGeom prst="rect">
            <a:avLst/>
          </a:prstGeom>
        </p:spPr>
      </p:pic>
      <p:pic>
        <p:nvPicPr>
          <p:cNvPr id="10" name="Picture 9" descr="Text&#10;&#10;Description automatically generated">
            <a:extLst>
              <a:ext uri="{FF2B5EF4-FFF2-40B4-BE49-F238E27FC236}">
                <a16:creationId xmlns:a16="http://schemas.microsoft.com/office/drawing/2014/main" id="{190EEF45-B635-2A1A-01B7-2FFEF880A6F3}"/>
              </a:ext>
            </a:extLst>
          </p:cNvPr>
          <p:cNvPicPr>
            <a:picLocks noChangeAspect="1"/>
          </p:cNvPicPr>
          <p:nvPr/>
        </p:nvPicPr>
        <p:blipFill rotWithShape="1">
          <a:blip r:embed="rId6"/>
          <a:srcRect l="902"/>
          <a:stretch/>
        </p:blipFill>
        <p:spPr>
          <a:xfrm>
            <a:off x="2790704" y="176145"/>
            <a:ext cx="3491860" cy="1765290"/>
          </a:xfrm>
          <a:prstGeom prst="rect">
            <a:avLst/>
          </a:prstGeom>
        </p:spPr>
      </p:pic>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E88FFCBB-38FB-E8A0-DABF-4F07C8F18D37}"/>
                  </a:ext>
                </a:extLst>
              </p:cNvPr>
              <p:cNvSpPr txBox="1"/>
              <p:nvPr/>
            </p:nvSpPr>
            <p:spPr>
              <a:xfrm>
                <a:off x="4357328" y="1941435"/>
                <a:ext cx="358612"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GB" dirty="0"/>
              </a:p>
            </p:txBody>
          </p:sp>
        </mc:Choice>
        <mc:Fallback xmlns="">
          <p:sp>
            <p:nvSpPr>
              <p:cNvPr id="11" name="TextBox 10">
                <a:extLst>
                  <a:ext uri="{FF2B5EF4-FFF2-40B4-BE49-F238E27FC236}">
                    <a16:creationId xmlns:a16="http://schemas.microsoft.com/office/drawing/2014/main" id="{E88FFCBB-38FB-E8A0-DABF-4F07C8F18D37}"/>
                  </a:ext>
                </a:extLst>
              </p:cNvPr>
              <p:cNvSpPr txBox="1">
                <a:spLocks noRot="1" noChangeAspect="1" noMove="1" noResize="1" noEditPoints="1" noAdjustHandles="1" noChangeArrowheads="1" noChangeShapeType="1" noTextEdit="1"/>
              </p:cNvSpPr>
              <p:nvPr/>
            </p:nvSpPr>
            <p:spPr>
              <a:xfrm>
                <a:off x="4357328" y="1941435"/>
                <a:ext cx="358612" cy="276999"/>
              </a:xfrm>
              <a:prstGeom prst="rect">
                <a:avLst/>
              </a:prstGeom>
              <a:blipFill>
                <a:blip r:embed="rId7"/>
                <a:stretch>
                  <a:fillRect b="-4348"/>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D70E13E6-58B6-C80F-9E7D-66B85DA1CAFB}"/>
                  </a:ext>
                </a:extLst>
              </p:cNvPr>
              <p:cNvSpPr txBox="1"/>
              <p:nvPr/>
            </p:nvSpPr>
            <p:spPr>
              <a:xfrm>
                <a:off x="4281339" y="4271855"/>
                <a:ext cx="358612"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GB" dirty="0"/>
              </a:p>
            </p:txBody>
          </p:sp>
        </mc:Choice>
        <mc:Fallback xmlns="">
          <p:sp>
            <p:nvSpPr>
              <p:cNvPr id="12" name="TextBox 11">
                <a:extLst>
                  <a:ext uri="{FF2B5EF4-FFF2-40B4-BE49-F238E27FC236}">
                    <a16:creationId xmlns:a16="http://schemas.microsoft.com/office/drawing/2014/main" id="{D70E13E6-58B6-C80F-9E7D-66B85DA1CAFB}"/>
                  </a:ext>
                </a:extLst>
              </p:cNvPr>
              <p:cNvSpPr txBox="1">
                <a:spLocks noRot="1" noChangeAspect="1" noMove="1" noResize="1" noEditPoints="1" noAdjustHandles="1" noChangeArrowheads="1" noChangeShapeType="1" noTextEdit="1"/>
              </p:cNvSpPr>
              <p:nvPr/>
            </p:nvSpPr>
            <p:spPr>
              <a:xfrm>
                <a:off x="4281339" y="4271855"/>
                <a:ext cx="358612" cy="276999"/>
              </a:xfrm>
              <a:prstGeom prst="rect">
                <a:avLst/>
              </a:prstGeom>
              <a:blipFill>
                <a:blip r:embed="rId8"/>
                <a:stretch>
                  <a:fillRect b="-4348"/>
                </a:stretch>
              </a:blipFill>
            </p:spPr>
            <p:txBody>
              <a:bodyPr/>
              <a:lstStyle/>
              <a:p>
                <a:r>
                  <a:rPr lang="en-GB">
                    <a:noFill/>
                  </a:rPr>
                  <a:t> </a:t>
                </a:r>
              </a:p>
            </p:txBody>
          </p:sp>
        </mc:Fallback>
      </mc:AlternateContent>
      <p:pic>
        <p:nvPicPr>
          <p:cNvPr id="15" name="Picture 14" descr="Table&#10;&#10;Description automatically generated">
            <a:extLst>
              <a:ext uri="{FF2B5EF4-FFF2-40B4-BE49-F238E27FC236}">
                <a16:creationId xmlns:a16="http://schemas.microsoft.com/office/drawing/2014/main" id="{2DF60C75-D55B-50B1-F1D4-D3826EACEF3F}"/>
              </a:ext>
            </a:extLst>
          </p:cNvPr>
          <p:cNvPicPr>
            <a:picLocks noChangeAspect="1"/>
          </p:cNvPicPr>
          <p:nvPr/>
        </p:nvPicPr>
        <p:blipFill rotWithShape="1">
          <a:blip r:embed="rId9"/>
          <a:srcRect l="1460" t="12182"/>
          <a:stretch/>
        </p:blipFill>
        <p:spPr>
          <a:xfrm rot="5400000">
            <a:off x="-1589051" y="2420192"/>
            <a:ext cx="5543072" cy="2252174"/>
          </a:xfrm>
          <a:prstGeom prst="rect">
            <a:avLst/>
          </a:prstGeom>
        </p:spPr>
      </p:pic>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ED733BF5-97E2-B3FC-E9E5-A247688C40D9}"/>
                  </a:ext>
                </a:extLst>
              </p:cNvPr>
              <p:cNvSpPr txBox="1"/>
              <p:nvPr/>
            </p:nvSpPr>
            <p:spPr>
              <a:xfrm>
                <a:off x="2325261" y="3308323"/>
                <a:ext cx="358612"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GB" dirty="0"/>
              </a:p>
            </p:txBody>
          </p:sp>
        </mc:Choice>
        <mc:Fallback xmlns="">
          <p:sp>
            <p:nvSpPr>
              <p:cNvPr id="16" name="TextBox 15">
                <a:extLst>
                  <a:ext uri="{FF2B5EF4-FFF2-40B4-BE49-F238E27FC236}">
                    <a16:creationId xmlns:a16="http://schemas.microsoft.com/office/drawing/2014/main" id="{ED733BF5-97E2-B3FC-E9E5-A247688C40D9}"/>
                  </a:ext>
                </a:extLst>
              </p:cNvPr>
              <p:cNvSpPr txBox="1">
                <a:spLocks noRot="1" noChangeAspect="1" noMove="1" noResize="1" noEditPoints="1" noAdjustHandles="1" noChangeArrowheads="1" noChangeShapeType="1" noTextEdit="1"/>
              </p:cNvSpPr>
              <p:nvPr/>
            </p:nvSpPr>
            <p:spPr>
              <a:xfrm>
                <a:off x="2325261" y="3308323"/>
                <a:ext cx="358612" cy="276999"/>
              </a:xfrm>
              <a:prstGeom prst="rect">
                <a:avLst/>
              </a:prstGeom>
              <a:blipFill>
                <a:blip r:embed="rId8"/>
                <a:stretch>
                  <a:fillRect b="-4348"/>
                </a:stretch>
              </a:blipFill>
            </p:spPr>
            <p:txBody>
              <a:bodyPr/>
              <a:lstStyle/>
              <a:p>
                <a:r>
                  <a:rPr lang="en-GB">
                    <a:noFill/>
                  </a:rPr>
                  <a:t> </a:t>
                </a:r>
              </a:p>
            </p:txBody>
          </p:sp>
        </mc:Fallback>
      </mc:AlternateContent>
      <p:sp>
        <p:nvSpPr>
          <p:cNvPr id="17" name="Rectangle 16">
            <a:extLst>
              <a:ext uri="{FF2B5EF4-FFF2-40B4-BE49-F238E27FC236}">
                <a16:creationId xmlns:a16="http://schemas.microsoft.com/office/drawing/2014/main" id="{8B5E2936-495A-B603-3701-ED4BFFCDEF6E}"/>
              </a:ext>
            </a:extLst>
          </p:cNvPr>
          <p:cNvSpPr/>
          <p:nvPr/>
        </p:nvSpPr>
        <p:spPr>
          <a:xfrm>
            <a:off x="8381" y="173985"/>
            <a:ext cx="2341323" cy="654567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17">
            <a:extLst>
              <a:ext uri="{FF2B5EF4-FFF2-40B4-BE49-F238E27FC236}">
                <a16:creationId xmlns:a16="http://schemas.microsoft.com/office/drawing/2014/main" id="{6FECB4D9-95E7-DDB9-5659-100008EBF862}"/>
              </a:ext>
            </a:extLst>
          </p:cNvPr>
          <p:cNvSpPr/>
          <p:nvPr/>
        </p:nvSpPr>
        <p:spPr>
          <a:xfrm>
            <a:off x="2687750" y="113316"/>
            <a:ext cx="3698494" cy="182811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9" name="Picture 18" descr="Text&#10;&#10;Description automatically generated">
            <a:extLst>
              <a:ext uri="{FF2B5EF4-FFF2-40B4-BE49-F238E27FC236}">
                <a16:creationId xmlns:a16="http://schemas.microsoft.com/office/drawing/2014/main" id="{68F93904-71BA-038A-F66C-798220F01034}"/>
              </a:ext>
            </a:extLst>
          </p:cNvPr>
          <p:cNvPicPr>
            <a:picLocks noChangeAspect="1"/>
          </p:cNvPicPr>
          <p:nvPr/>
        </p:nvPicPr>
        <p:blipFill rotWithShape="1">
          <a:blip r:embed="rId6"/>
          <a:srcRect l="902"/>
          <a:stretch/>
        </p:blipFill>
        <p:spPr>
          <a:xfrm>
            <a:off x="2790704" y="142456"/>
            <a:ext cx="3491860" cy="1765290"/>
          </a:xfrm>
          <a:prstGeom prst="rect">
            <a:avLst/>
          </a:prstGeom>
        </p:spPr>
      </p:pic>
      <p:sp>
        <p:nvSpPr>
          <p:cNvPr id="20" name="Rectangle 19">
            <a:extLst>
              <a:ext uri="{FF2B5EF4-FFF2-40B4-BE49-F238E27FC236}">
                <a16:creationId xmlns:a16="http://schemas.microsoft.com/office/drawing/2014/main" id="{CD4A078D-1B26-3C94-5B33-4821CA734C27}"/>
              </a:ext>
            </a:extLst>
          </p:cNvPr>
          <p:cNvSpPr/>
          <p:nvPr/>
        </p:nvSpPr>
        <p:spPr>
          <a:xfrm>
            <a:off x="2667875" y="2186127"/>
            <a:ext cx="3698494" cy="210603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20">
            <a:extLst>
              <a:ext uri="{FF2B5EF4-FFF2-40B4-BE49-F238E27FC236}">
                <a16:creationId xmlns:a16="http://schemas.microsoft.com/office/drawing/2014/main" id="{CF5066F5-73FA-9399-7B0D-3FE40EE546CC}"/>
              </a:ext>
            </a:extLst>
          </p:cNvPr>
          <p:cNvSpPr/>
          <p:nvPr/>
        </p:nvSpPr>
        <p:spPr>
          <a:xfrm>
            <a:off x="2668893" y="4525519"/>
            <a:ext cx="3698494" cy="223987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TextBox 21">
            <a:extLst>
              <a:ext uri="{FF2B5EF4-FFF2-40B4-BE49-F238E27FC236}">
                <a16:creationId xmlns:a16="http://schemas.microsoft.com/office/drawing/2014/main" id="{7F90851E-F9BC-4A74-5568-5B75E756F680}"/>
              </a:ext>
            </a:extLst>
          </p:cNvPr>
          <p:cNvSpPr txBox="1"/>
          <p:nvPr/>
        </p:nvSpPr>
        <p:spPr>
          <a:xfrm>
            <a:off x="56398" y="258921"/>
            <a:ext cx="2252175" cy="246221"/>
          </a:xfrm>
          <a:prstGeom prst="rect">
            <a:avLst/>
          </a:prstGeom>
          <a:solidFill>
            <a:schemeClr val="accent1">
              <a:lumMod val="40000"/>
              <a:lumOff val="60000"/>
            </a:schemeClr>
          </a:solidFill>
        </p:spPr>
        <p:txBody>
          <a:bodyPr wrap="square" rtlCol="0">
            <a:spAutoFit/>
          </a:bodyPr>
          <a:lstStyle/>
          <a:p>
            <a:r>
              <a:rPr lang="en-GB" sz="1000" b="1" dirty="0">
                <a:latin typeface="Helvetica Neue" panose="02000503000000020004" pitchFamily="2" charset="0"/>
                <a:ea typeface="Helvetica Neue" panose="02000503000000020004" pitchFamily="2" charset="0"/>
                <a:cs typeface="Helvetica Neue" panose="02000503000000020004" pitchFamily="2" charset="0"/>
              </a:rPr>
              <a:t>Physical characteristics variables</a:t>
            </a:r>
          </a:p>
        </p:txBody>
      </p:sp>
      <p:sp>
        <p:nvSpPr>
          <p:cNvPr id="23" name="TextBox 22">
            <a:extLst>
              <a:ext uri="{FF2B5EF4-FFF2-40B4-BE49-F238E27FC236}">
                <a16:creationId xmlns:a16="http://schemas.microsoft.com/office/drawing/2014/main" id="{9578B984-B781-86D8-CE0F-09F4374C8308}"/>
              </a:ext>
            </a:extLst>
          </p:cNvPr>
          <p:cNvSpPr txBox="1"/>
          <p:nvPr/>
        </p:nvSpPr>
        <p:spPr>
          <a:xfrm>
            <a:off x="6422771" y="107045"/>
            <a:ext cx="1419616" cy="400110"/>
          </a:xfrm>
          <a:prstGeom prst="rect">
            <a:avLst/>
          </a:prstGeom>
          <a:solidFill>
            <a:schemeClr val="accent1">
              <a:lumMod val="40000"/>
              <a:lumOff val="60000"/>
            </a:schemeClr>
          </a:solidFill>
        </p:spPr>
        <p:txBody>
          <a:bodyPr wrap="square" rtlCol="0">
            <a:spAutoFit/>
          </a:bodyPr>
          <a:lstStyle/>
          <a:p>
            <a:r>
              <a:rPr lang="en-GB" sz="1000" b="1" dirty="0">
                <a:latin typeface="Helvetica Neue" panose="02000503000000020004" pitchFamily="2" charset="0"/>
                <a:ea typeface="Helvetica Neue" panose="02000503000000020004" pitchFamily="2" charset="0"/>
                <a:cs typeface="Helvetica Neue" panose="02000503000000020004" pitchFamily="2" charset="0"/>
              </a:rPr>
              <a:t>Sociodemographic variables</a:t>
            </a:r>
          </a:p>
        </p:txBody>
      </p:sp>
      <p:sp>
        <p:nvSpPr>
          <p:cNvPr id="24" name="TextBox 23">
            <a:extLst>
              <a:ext uri="{FF2B5EF4-FFF2-40B4-BE49-F238E27FC236}">
                <a16:creationId xmlns:a16="http://schemas.microsoft.com/office/drawing/2014/main" id="{6A8ED475-4FF4-6D02-6407-9417402AAEB7}"/>
              </a:ext>
            </a:extLst>
          </p:cNvPr>
          <p:cNvSpPr txBox="1"/>
          <p:nvPr/>
        </p:nvSpPr>
        <p:spPr>
          <a:xfrm>
            <a:off x="6396107" y="2186127"/>
            <a:ext cx="1429238" cy="400110"/>
          </a:xfrm>
          <a:prstGeom prst="rect">
            <a:avLst/>
          </a:prstGeom>
          <a:solidFill>
            <a:schemeClr val="accent1">
              <a:lumMod val="40000"/>
              <a:lumOff val="60000"/>
            </a:schemeClr>
          </a:solidFill>
        </p:spPr>
        <p:txBody>
          <a:bodyPr wrap="square" rtlCol="0">
            <a:spAutoFit/>
          </a:bodyPr>
          <a:lstStyle/>
          <a:p>
            <a:r>
              <a:rPr lang="en-GB" sz="1000" b="1" dirty="0">
                <a:latin typeface="Helvetica Neue" panose="02000503000000020004" pitchFamily="2" charset="0"/>
                <a:ea typeface="Helvetica Neue" panose="02000503000000020004" pitchFamily="2" charset="0"/>
                <a:cs typeface="Helvetica Neue" panose="02000503000000020004" pitchFamily="2" charset="0"/>
              </a:rPr>
              <a:t>Perception and safety variables</a:t>
            </a:r>
          </a:p>
        </p:txBody>
      </p:sp>
      <p:sp>
        <p:nvSpPr>
          <p:cNvPr id="25" name="TextBox 24">
            <a:extLst>
              <a:ext uri="{FF2B5EF4-FFF2-40B4-BE49-F238E27FC236}">
                <a16:creationId xmlns:a16="http://schemas.microsoft.com/office/drawing/2014/main" id="{6FC3B29F-E41C-C79E-F6CE-6461CD1551C5}"/>
              </a:ext>
            </a:extLst>
          </p:cNvPr>
          <p:cNvSpPr txBox="1"/>
          <p:nvPr/>
        </p:nvSpPr>
        <p:spPr>
          <a:xfrm>
            <a:off x="6385791" y="4525519"/>
            <a:ext cx="1447451" cy="553998"/>
          </a:xfrm>
          <a:prstGeom prst="rect">
            <a:avLst/>
          </a:prstGeom>
          <a:solidFill>
            <a:srgbClr val="FF7E79"/>
          </a:solidFill>
        </p:spPr>
        <p:txBody>
          <a:bodyPr wrap="square" rtlCol="0">
            <a:spAutoFit/>
          </a:bodyPr>
          <a:lstStyle/>
          <a:p>
            <a:r>
              <a:rPr lang="en-GB" sz="1000" b="1" dirty="0">
                <a:latin typeface="Helvetica Neue" panose="02000503000000020004" pitchFamily="2" charset="0"/>
                <a:ea typeface="Helvetica Neue" panose="02000503000000020004" pitchFamily="2" charset="0"/>
                <a:cs typeface="Helvetica Neue" panose="02000503000000020004" pitchFamily="2" charset="0"/>
              </a:rPr>
              <a:t>Victimisation (dependent) variables</a:t>
            </a:r>
          </a:p>
        </p:txBody>
      </p:sp>
      <p:pic>
        <p:nvPicPr>
          <p:cNvPr id="26" name="Picture 25" descr="Diagram&#10;&#10;Description automatically generated">
            <a:extLst>
              <a:ext uri="{FF2B5EF4-FFF2-40B4-BE49-F238E27FC236}">
                <a16:creationId xmlns:a16="http://schemas.microsoft.com/office/drawing/2014/main" id="{AA04BB45-85E5-D973-E2D0-0C171CFC7CEF}"/>
              </a:ext>
            </a:extLst>
          </p:cNvPr>
          <p:cNvPicPr>
            <a:picLocks noChangeAspect="1"/>
          </p:cNvPicPr>
          <p:nvPr/>
        </p:nvPicPr>
        <p:blipFill>
          <a:blip r:embed="rId10"/>
          <a:stretch>
            <a:fillRect/>
          </a:stretch>
        </p:blipFill>
        <p:spPr>
          <a:xfrm>
            <a:off x="8347344" y="119302"/>
            <a:ext cx="3417183" cy="2340434"/>
          </a:xfrm>
          <a:prstGeom prst="rect">
            <a:avLst/>
          </a:prstGeom>
          <a:ln>
            <a:solidFill>
              <a:schemeClr val="tx1"/>
            </a:solidFill>
          </a:ln>
        </p:spPr>
      </p:pic>
      <p:sp>
        <p:nvSpPr>
          <p:cNvPr id="27" name="TextBox 26">
            <a:extLst>
              <a:ext uri="{FF2B5EF4-FFF2-40B4-BE49-F238E27FC236}">
                <a16:creationId xmlns:a16="http://schemas.microsoft.com/office/drawing/2014/main" id="{D0ACB3CB-8C21-7736-FBA3-E62093CCCF94}"/>
              </a:ext>
            </a:extLst>
          </p:cNvPr>
          <p:cNvSpPr txBox="1"/>
          <p:nvPr/>
        </p:nvSpPr>
        <p:spPr>
          <a:xfrm>
            <a:off x="8281140" y="2420065"/>
            <a:ext cx="3747003" cy="553998"/>
          </a:xfrm>
          <a:prstGeom prst="rect">
            <a:avLst/>
          </a:prstGeom>
          <a:noFill/>
        </p:spPr>
        <p:txBody>
          <a:bodyPr wrap="square" rtlCol="0">
            <a:spAutoFit/>
          </a:bodyPr>
          <a:lstStyle/>
          <a:p>
            <a:r>
              <a:rPr lang="en-GB" sz="1000" b="1" dirty="0">
                <a:latin typeface="Helvetica Neue" panose="02000503000000020004" pitchFamily="2" charset="0"/>
                <a:ea typeface="Helvetica Neue" panose="02000503000000020004" pitchFamily="2" charset="0"/>
                <a:cs typeface="Helvetica Neue" panose="02000503000000020004" pitchFamily="2" charset="0"/>
              </a:rPr>
              <a:t>Research 1</a:t>
            </a:r>
            <a:r>
              <a:rPr lang="en-GB" sz="1000" dirty="0">
                <a:latin typeface="Helvetica Neue" panose="02000503000000020004" pitchFamily="2" charset="0"/>
                <a:ea typeface="Helvetica Neue" panose="02000503000000020004" pitchFamily="2" charset="0"/>
                <a:cs typeface="Helvetica Neue" panose="02000503000000020004" pitchFamily="2" charset="0"/>
              </a:rPr>
              <a:t>: From the 2,300 household sample, we used the “crime pattern theory” to assess the risk of burglaries &amp; victimisation at a street-level (see source: </a:t>
            </a:r>
            <a:r>
              <a:rPr lang="en-GB" sz="1000" dirty="0">
                <a:latin typeface="Helvetica Neue" panose="02000503000000020004" pitchFamily="2" charset="0"/>
                <a:ea typeface="Helvetica Neue" panose="02000503000000020004" pitchFamily="2" charset="0"/>
                <a:cs typeface="Helvetica Neue" panose="02000503000000020004" pitchFamily="2" charset="0"/>
                <a:hlinkClick r:id="rId11"/>
              </a:rPr>
              <a:t>[LINK]</a:t>
            </a:r>
            <a:r>
              <a:rPr lang="en-GB" sz="1000" dirty="0">
                <a:latin typeface="Helvetica Neue" panose="02000503000000020004" pitchFamily="2" charset="0"/>
                <a:ea typeface="Helvetica Neue" panose="02000503000000020004" pitchFamily="2" charset="0"/>
                <a:cs typeface="Helvetica Neue" panose="02000503000000020004" pitchFamily="2" charset="0"/>
              </a:rPr>
              <a:t>)</a:t>
            </a:r>
          </a:p>
        </p:txBody>
      </p:sp>
      <p:cxnSp>
        <p:nvCxnSpPr>
          <p:cNvPr id="29" name="Straight Connector 28">
            <a:extLst>
              <a:ext uri="{FF2B5EF4-FFF2-40B4-BE49-F238E27FC236}">
                <a16:creationId xmlns:a16="http://schemas.microsoft.com/office/drawing/2014/main" id="{698D1A77-A7C4-0A3B-21D1-24CF466774BB}"/>
              </a:ext>
            </a:extLst>
          </p:cNvPr>
          <p:cNvCxnSpPr/>
          <p:nvPr/>
        </p:nvCxnSpPr>
        <p:spPr>
          <a:xfrm>
            <a:off x="8083296" y="0"/>
            <a:ext cx="0" cy="6858000"/>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E8F2017-DDB4-E4EB-6689-3CA48216E5C7}"/>
              </a:ext>
            </a:extLst>
          </p:cNvPr>
          <p:cNvCxnSpPr/>
          <p:nvPr/>
        </p:nvCxnSpPr>
        <p:spPr>
          <a:xfrm>
            <a:off x="8217408" y="0"/>
            <a:ext cx="0" cy="6858000"/>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CA158516-3F04-956C-6204-640AF7898AA7}"/>
              </a:ext>
            </a:extLst>
          </p:cNvPr>
          <p:cNvCxnSpPr/>
          <p:nvPr/>
        </p:nvCxnSpPr>
        <p:spPr>
          <a:xfrm>
            <a:off x="7943088" y="-3048"/>
            <a:ext cx="0" cy="6858000"/>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5" name="Slide Number Placeholder 3">
            <a:extLst>
              <a:ext uri="{FF2B5EF4-FFF2-40B4-BE49-F238E27FC236}">
                <a16:creationId xmlns:a16="http://schemas.microsoft.com/office/drawing/2014/main" id="{0AF84D0E-9EA2-67B5-7B7F-B55EF4B43ECC}"/>
              </a:ext>
            </a:extLst>
          </p:cNvPr>
          <p:cNvSpPr txBox="1">
            <a:spLocks/>
          </p:cNvSpPr>
          <p:nvPr/>
        </p:nvSpPr>
        <p:spPr>
          <a:xfrm>
            <a:off x="11275948" y="6373869"/>
            <a:ext cx="656972" cy="392691"/>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18</a:t>
            </a:fld>
            <a:endParaRPr lang="en-US" dirty="0">
              <a:solidFill>
                <a:srgbClr val="000000"/>
              </a:solidFill>
              <a:cs typeface="ＭＳ Ｐゴシック" charset="0"/>
            </a:endParaRPr>
          </a:p>
        </p:txBody>
      </p:sp>
    </p:spTree>
    <p:extLst>
      <p:ext uri="{BB962C8B-B14F-4D97-AF65-F5344CB8AC3E}">
        <p14:creationId xmlns:p14="http://schemas.microsoft.com/office/powerpoint/2010/main" val="3273822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FBA1AEB-5F66-024C-BF05-FFD2AFD1164F}"/>
              </a:ext>
            </a:extLst>
          </p:cNvPr>
          <p:cNvSpPr>
            <a:spLocks noGrp="1"/>
          </p:cNvSpPr>
          <p:nvPr>
            <p:ph idx="1"/>
          </p:nvPr>
        </p:nvSpPr>
        <p:spPr>
          <a:xfrm>
            <a:off x="252853" y="1712051"/>
            <a:ext cx="6153150" cy="4805819"/>
          </a:xfrm>
        </p:spPr>
        <p:txBody>
          <a:bodyPr>
            <a:noAutofit/>
          </a:bodyPr>
          <a:lstStyle/>
          <a:p>
            <a:pPr>
              <a:buClr>
                <a:schemeClr val="accent6">
                  <a:lumMod val="50000"/>
                </a:schemeClr>
              </a:buClr>
              <a:buFont typeface="Wingdings" pitchFamily="2" charset="2"/>
              <a:buChar char="§"/>
            </a:pPr>
            <a:r>
              <a:rPr lang="en-US" sz="1800" dirty="0">
                <a:latin typeface="Helvetica Neue" panose="02000503000000020004" pitchFamily="2" charset="0"/>
                <a:ea typeface="Helvetica Neue" panose="02000503000000020004" pitchFamily="2" charset="0"/>
                <a:cs typeface="Helvetica Neue" panose="02000503000000020004" pitchFamily="2" charset="0"/>
              </a:rPr>
              <a:t>Currently work on a collaborative project with academics from UCL, Turkey &amp; Centre of Environmental Surveillance in Recife and Campina Grande</a:t>
            </a:r>
          </a:p>
          <a:p>
            <a:pPr>
              <a:buClr>
                <a:schemeClr val="accent6">
                  <a:lumMod val="50000"/>
                </a:schemeClr>
              </a:buClr>
              <a:buFont typeface="Wingdings" pitchFamily="2" charset="2"/>
              <a:buChar char="§"/>
            </a:pPr>
            <a:endParaRPr lang="en-US" sz="1800" dirty="0">
              <a:latin typeface="Helvetica Neue" panose="02000503000000020004" pitchFamily="2" charset="0"/>
              <a:ea typeface="Helvetica Neue" panose="02000503000000020004" pitchFamily="2" charset="0"/>
              <a:cs typeface="Helvetica Neue" panose="02000503000000020004" pitchFamily="2" charset="0"/>
            </a:endParaRPr>
          </a:p>
          <a:p>
            <a:pPr>
              <a:buClr>
                <a:schemeClr val="accent6">
                  <a:lumMod val="50000"/>
                </a:schemeClr>
              </a:buClr>
              <a:buFont typeface="Wingdings" pitchFamily="2" charset="2"/>
              <a:buChar char="§"/>
            </a:pPr>
            <a:r>
              <a:rPr lang="en-US" sz="1800" dirty="0">
                <a:latin typeface="Helvetica Neue" panose="02000503000000020004" pitchFamily="2" charset="0"/>
                <a:ea typeface="Helvetica Neue" panose="02000503000000020004" pitchFamily="2" charset="0"/>
                <a:cs typeface="Helvetica Neue" panose="02000503000000020004" pitchFamily="2" charset="0"/>
              </a:rPr>
              <a:t>We are piloting cell phone applications (since August 2019) to support agents in collecting new information on household-levels of mosquito infestation</a:t>
            </a:r>
          </a:p>
          <a:p>
            <a:pPr>
              <a:buClr>
                <a:schemeClr val="accent6">
                  <a:lumMod val="50000"/>
                </a:schemeClr>
              </a:buClr>
              <a:buFont typeface="Wingdings" pitchFamily="2" charset="2"/>
              <a:buChar char="§"/>
            </a:pPr>
            <a:endParaRPr lang="en-US" sz="1800" dirty="0">
              <a:latin typeface="Helvetica Neue" panose="02000503000000020004" pitchFamily="2" charset="0"/>
              <a:ea typeface="Helvetica Neue" panose="02000503000000020004" pitchFamily="2" charset="0"/>
              <a:cs typeface="Helvetica Neue" panose="02000503000000020004" pitchFamily="2" charset="0"/>
            </a:endParaRPr>
          </a:p>
          <a:p>
            <a:pPr>
              <a:buClr>
                <a:schemeClr val="accent6">
                  <a:lumMod val="50000"/>
                </a:schemeClr>
              </a:buClr>
              <a:buFont typeface="Wingdings" pitchFamily="2" charset="2"/>
              <a:buChar char="§"/>
            </a:pPr>
            <a:r>
              <a:rPr lang="en-US" sz="1800" dirty="0">
                <a:latin typeface="Helvetica Neue" panose="02000503000000020004" pitchFamily="2" charset="0"/>
                <a:ea typeface="Helvetica Neue" panose="02000503000000020004" pitchFamily="2" charset="0"/>
                <a:cs typeface="Helvetica Neue" panose="02000503000000020004" pitchFamily="2" charset="0"/>
              </a:rPr>
              <a:t>Early warning detection of dangerous mosquito-borne arboviruses (e.g., Zika, Dengue etc.)</a:t>
            </a:r>
          </a:p>
          <a:p>
            <a:pPr>
              <a:buClr>
                <a:schemeClr val="accent6">
                  <a:lumMod val="50000"/>
                </a:schemeClr>
              </a:buClr>
              <a:buFont typeface="Wingdings" pitchFamily="2" charset="2"/>
              <a:buChar char="§"/>
            </a:pPr>
            <a:endParaRPr lang="en-US" sz="1800" dirty="0">
              <a:latin typeface="Helvetica Neue" panose="02000503000000020004" pitchFamily="2" charset="0"/>
              <a:ea typeface="Helvetica Neue" panose="02000503000000020004" pitchFamily="2" charset="0"/>
              <a:cs typeface="Helvetica Neue" panose="02000503000000020004" pitchFamily="2" charset="0"/>
            </a:endParaRPr>
          </a:p>
          <a:p>
            <a:pPr>
              <a:buClr>
                <a:schemeClr val="accent6">
                  <a:lumMod val="50000"/>
                </a:schemeClr>
              </a:buClr>
              <a:buFont typeface="Wingdings" pitchFamily="2" charset="2"/>
              <a:buChar char="§"/>
            </a:pPr>
            <a:r>
              <a:rPr lang="en-US" sz="1800" dirty="0">
                <a:latin typeface="Helvetica Neue" panose="02000503000000020004" pitchFamily="2" charset="0"/>
                <a:ea typeface="Helvetica Neue" panose="02000503000000020004" pitchFamily="2" charset="0"/>
                <a:cs typeface="Helvetica Neue" panose="02000503000000020004" pitchFamily="2" charset="0"/>
              </a:rPr>
              <a:t>Mapping and prediction of hotspots and breeding sites </a:t>
            </a:r>
          </a:p>
          <a:p>
            <a:pPr>
              <a:buClr>
                <a:schemeClr val="accent6">
                  <a:lumMod val="50000"/>
                </a:schemeClr>
              </a:buClr>
              <a:buFont typeface="Wingdings" pitchFamily="2" charset="2"/>
              <a:buChar char="§"/>
            </a:pPr>
            <a:endParaRPr lang="en-US" sz="1800" dirty="0">
              <a:latin typeface="Helvetica Neue" panose="02000503000000020004" pitchFamily="2" charset="0"/>
              <a:ea typeface="Helvetica Neue" panose="02000503000000020004" pitchFamily="2" charset="0"/>
              <a:cs typeface="Helvetica Neue" panose="02000503000000020004" pitchFamily="2" charset="0"/>
            </a:endParaRPr>
          </a:p>
          <a:p>
            <a:pPr>
              <a:buClr>
                <a:schemeClr val="accent6">
                  <a:lumMod val="50000"/>
                </a:schemeClr>
              </a:buClr>
              <a:buFont typeface="Wingdings" pitchFamily="2" charset="2"/>
              <a:buChar char="§"/>
            </a:pPr>
            <a:r>
              <a:rPr lang="en-US" sz="1800" dirty="0">
                <a:latin typeface="Helvetica Neue" panose="02000503000000020004" pitchFamily="2" charset="0"/>
                <a:ea typeface="Helvetica Neue" panose="02000503000000020004" pitchFamily="2" charset="0"/>
                <a:cs typeface="Helvetica Neue" panose="02000503000000020004" pitchFamily="2" charset="0"/>
              </a:rPr>
              <a:t>Combating the social, environmental and climatic-related determinants of increased mosquito abundance </a:t>
            </a:r>
          </a:p>
          <a:p>
            <a:pPr>
              <a:buClr>
                <a:schemeClr val="accent6">
                  <a:lumMod val="50000"/>
                </a:schemeClr>
              </a:buClr>
              <a:buFont typeface="Wingdings" pitchFamily="2" charset="2"/>
              <a:buChar char="§"/>
            </a:pPr>
            <a:endParaRPr lang="en-US" sz="2000" i="1" dirty="0">
              <a:latin typeface="Palatino" pitchFamily="2" charset="77"/>
              <a:ea typeface="Palatino" pitchFamily="2" charset="77"/>
            </a:endParaRPr>
          </a:p>
          <a:p>
            <a:pPr>
              <a:buClr>
                <a:schemeClr val="accent6">
                  <a:lumMod val="50000"/>
                </a:schemeClr>
              </a:buClr>
              <a:buFont typeface="Wingdings" pitchFamily="2" charset="2"/>
              <a:buChar char="§"/>
            </a:pPr>
            <a:endParaRPr lang="en-US" sz="2000" i="1" dirty="0">
              <a:latin typeface="Palatino" pitchFamily="2" charset="77"/>
              <a:ea typeface="Palatino" pitchFamily="2" charset="77"/>
            </a:endParaRPr>
          </a:p>
          <a:p>
            <a:pPr marL="0" indent="0">
              <a:buClr>
                <a:schemeClr val="accent6">
                  <a:lumMod val="50000"/>
                </a:schemeClr>
              </a:buClr>
              <a:buNone/>
            </a:pPr>
            <a:endParaRPr lang="en-GB" sz="2200" dirty="0">
              <a:latin typeface="Times" pitchFamily="2" charset="0"/>
              <a:ea typeface="Cambria Math" panose="02040503050406030204" pitchFamily="18" charset="0"/>
            </a:endParaRPr>
          </a:p>
        </p:txBody>
      </p:sp>
      <p:pic>
        <p:nvPicPr>
          <p:cNvPr id="7" name="Picture 6">
            <a:extLst>
              <a:ext uri="{FF2B5EF4-FFF2-40B4-BE49-F238E27FC236}">
                <a16:creationId xmlns:a16="http://schemas.microsoft.com/office/drawing/2014/main" id="{A9EBFCB6-8908-EB42-818F-9E523BFA3005}"/>
              </a:ext>
            </a:extLst>
          </p:cNvPr>
          <p:cNvPicPr>
            <a:picLocks noChangeAspect="1"/>
          </p:cNvPicPr>
          <p:nvPr/>
        </p:nvPicPr>
        <p:blipFill rotWithShape="1">
          <a:blip r:embed="rId3"/>
          <a:srcRect t="5066" b="7381"/>
          <a:stretch/>
        </p:blipFill>
        <p:spPr>
          <a:xfrm>
            <a:off x="6916323" y="962959"/>
            <a:ext cx="4869670" cy="2664695"/>
          </a:xfrm>
          <a:prstGeom prst="rect">
            <a:avLst/>
          </a:prstGeom>
        </p:spPr>
      </p:pic>
      <p:pic>
        <p:nvPicPr>
          <p:cNvPr id="9" name="Picture 8">
            <a:extLst>
              <a:ext uri="{FF2B5EF4-FFF2-40B4-BE49-F238E27FC236}">
                <a16:creationId xmlns:a16="http://schemas.microsoft.com/office/drawing/2014/main" id="{7B1CBE59-46A9-4F4B-8F9A-694B72BF679B}"/>
              </a:ext>
            </a:extLst>
          </p:cNvPr>
          <p:cNvPicPr>
            <a:picLocks noChangeAspect="1"/>
          </p:cNvPicPr>
          <p:nvPr/>
        </p:nvPicPr>
        <p:blipFill rotWithShape="1">
          <a:blip r:embed="rId4"/>
          <a:srcRect t="6133" b="9333"/>
          <a:stretch/>
        </p:blipFill>
        <p:spPr>
          <a:xfrm>
            <a:off x="6916323" y="3818846"/>
            <a:ext cx="4909705" cy="2593961"/>
          </a:xfrm>
          <a:prstGeom prst="rect">
            <a:avLst/>
          </a:prstGeom>
        </p:spPr>
      </p:pic>
      <p:sp>
        <p:nvSpPr>
          <p:cNvPr id="12" name="TextBox 11">
            <a:extLst>
              <a:ext uri="{FF2B5EF4-FFF2-40B4-BE49-F238E27FC236}">
                <a16:creationId xmlns:a16="http://schemas.microsoft.com/office/drawing/2014/main" id="{A4860DD7-15F5-18DD-18F0-239796A2762B}"/>
              </a:ext>
            </a:extLst>
          </p:cNvPr>
          <p:cNvSpPr txBox="1"/>
          <p:nvPr/>
        </p:nvSpPr>
        <p:spPr>
          <a:xfrm>
            <a:off x="1892934" y="79359"/>
            <a:ext cx="8196147" cy="646331"/>
          </a:xfrm>
          <a:prstGeom prst="rect">
            <a:avLst/>
          </a:prstGeom>
          <a:noFill/>
        </p:spPr>
        <p:txBody>
          <a:bodyPr wrap="square">
            <a:spAutoFit/>
          </a:bodyPr>
          <a:lstStyle/>
          <a:p>
            <a:pPr marL="0" indent="0" algn="ctr">
              <a:buNone/>
            </a:pPr>
            <a:r>
              <a:rPr lang="en-GB" sz="1800" dirty="0">
                <a:latin typeface="Helvetica Neue Thin" panose="020B0403020202020204" pitchFamily="34" charset="0"/>
                <a:ea typeface="Helvetica Neue Thin" panose="020B0403020202020204" pitchFamily="34" charset="0"/>
              </a:rPr>
              <a:t>Example of primary data:  </a:t>
            </a:r>
            <a:r>
              <a:rPr lang="en-GB" sz="1800" b="1" dirty="0">
                <a:latin typeface="Helvetica Neue Thin" panose="020B0403020202020204" pitchFamily="34" charset="0"/>
                <a:ea typeface="Helvetica Neue Thin" panose="020B0403020202020204" pitchFamily="34" charset="0"/>
              </a:rPr>
              <a:t>Adoption of mobile phone technologies &amp; IoTs  for surveillance of mosquito populations</a:t>
            </a:r>
          </a:p>
        </p:txBody>
      </p:sp>
      <p:sp>
        <p:nvSpPr>
          <p:cNvPr id="2" name="TextBox 1">
            <a:extLst>
              <a:ext uri="{FF2B5EF4-FFF2-40B4-BE49-F238E27FC236}">
                <a16:creationId xmlns:a16="http://schemas.microsoft.com/office/drawing/2014/main" id="{7EB656F0-158F-2794-873C-99950E206483}"/>
              </a:ext>
            </a:extLst>
          </p:cNvPr>
          <p:cNvSpPr txBox="1"/>
          <p:nvPr/>
        </p:nvSpPr>
        <p:spPr>
          <a:xfrm>
            <a:off x="71602" y="33639"/>
            <a:ext cx="1821332" cy="1277273"/>
          </a:xfrm>
          <a:prstGeom prst="rect">
            <a:avLst/>
          </a:prstGeom>
          <a:noFill/>
        </p:spPr>
        <p:txBody>
          <a:bodyPr wrap="none" rtlCol="0">
            <a:spAutoFit/>
          </a:bodyPr>
          <a:lstStyle/>
          <a:p>
            <a:r>
              <a:rPr lang="en-GB" sz="1100" b="1" dirty="0">
                <a:latin typeface="HELVETICA NEUE THIN" panose="020B0403020202020204" pitchFamily="34" charset="0"/>
                <a:ea typeface="HELVETICA NEUE THIN" panose="020B0403020202020204" pitchFamily="34" charset="0"/>
              </a:rPr>
              <a:t>Themes: </a:t>
            </a:r>
          </a:p>
          <a:p>
            <a:pPr marL="342900" indent="-342900">
              <a:buAutoNum type="arabicPeriod"/>
            </a:pPr>
            <a:r>
              <a:rPr lang="en-GB" sz="1100" b="1" dirty="0">
                <a:latin typeface="HELVETICA NEUE THIN" panose="020B0403020202020204" pitchFamily="34" charset="0"/>
                <a:ea typeface="HELVETICA NEUE THIN" panose="020B0403020202020204" pitchFamily="34" charset="0"/>
              </a:rPr>
              <a:t>Public heath</a:t>
            </a:r>
          </a:p>
          <a:p>
            <a:pPr marL="342900" indent="-342900">
              <a:buAutoNum type="arabicPeriod"/>
            </a:pPr>
            <a:r>
              <a:rPr lang="en-GB" sz="1100" b="1" dirty="0">
                <a:latin typeface="HELVETICA NEUE THIN" panose="020B0403020202020204" pitchFamily="34" charset="0"/>
                <a:ea typeface="HELVETICA NEUE THIN" panose="020B0403020202020204" pitchFamily="34" charset="0"/>
              </a:rPr>
              <a:t>Epidemiology</a:t>
            </a:r>
          </a:p>
          <a:p>
            <a:pPr marL="342900" indent="-342900">
              <a:buAutoNum type="arabicPeriod"/>
            </a:pPr>
            <a:r>
              <a:rPr lang="en-GB" sz="1100" b="1" dirty="0">
                <a:latin typeface="HELVETICA NEUE THIN" panose="020B0403020202020204" pitchFamily="34" charset="0"/>
                <a:ea typeface="HELVETICA NEUE THIN" panose="020B0403020202020204" pitchFamily="34" charset="0"/>
              </a:rPr>
              <a:t>Tropical Diseases</a:t>
            </a:r>
          </a:p>
          <a:p>
            <a:pPr marL="342900" indent="-342900">
              <a:buAutoNum type="arabicPeriod"/>
            </a:pPr>
            <a:r>
              <a:rPr lang="en-GB" sz="1100" b="1" dirty="0">
                <a:latin typeface="HELVETICA NEUE THIN" panose="020B0403020202020204" pitchFamily="34" charset="0"/>
                <a:ea typeface="HELVETICA NEUE THIN" panose="020B0403020202020204" pitchFamily="34" charset="0"/>
              </a:rPr>
              <a:t>Human Geography</a:t>
            </a:r>
          </a:p>
          <a:p>
            <a:pPr marL="342900" indent="-342900">
              <a:buAutoNum type="arabicPeriod"/>
            </a:pPr>
            <a:r>
              <a:rPr lang="en-GB" sz="1100" b="1" dirty="0">
                <a:latin typeface="HELVETICA NEUE THIN" panose="020B0403020202020204" pitchFamily="34" charset="0"/>
                <a:ea typeface="HELVETICA NEUE THIN" panose="020B0403020202020204" pitchFamily="34" charset="0"/>
              </a:rPr>
              <a:t>Quantitative Research</a:t>
            </a:r>
          </a:p>
          <a:p>
            <a:pPr marL="342900" indent="-342900">
              <a:buAutoNum type="arabicPeriod"/>
            </a:pPr>
            <a:r>
              <a:rPr lang="en-GB" sz="1100" b="1" dirty="0">
                <a:latin typeface="HELVETICA NEUE THIN" panose="020B0403020202020204" pitchFamily="34" charset="0"/>
                <a:ea typeface="HELVETICA NEUE THIN" panose="020B0403020202020204" pitchFamily="34" charset="0"/>
              </a:rPr>
              <a:t>Global South</a:t>
            </a:r>
          </a:p>
        </p:txBody>
      </p:sp>
      <p:sp>
        <p:nvSpPr>
          <p:cNvPr id="4" name="Slide Number Placeholder 3">
            <a:extLst>
              <a:ext uri="{FF2B5EF4-FFF2-40B4-BE49-F238E27FC236}">
                <a16:creationId xmlns:a16="http://schemas.microsoft.com/office/drawing/2014/main" id="{38A17520-48D6-F39A-6304-FC8D59D22357}"/>
              </a:ext>
            </a:extLst>
          </p:cNvPr>
          <p:cNvSpPr txBox="1">
            <a:spLocks/>
          </p:cNvSpPr>
          <p:nvPr/>
        </p:nvSpPr>
        <p:spPr>
          <a:xfrm>
            <a:off x="11275948" y="6373869"/>
            <a:ext cx="656972" cy="392691"/>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19</a:t>
            </a:fld>
            <a:endParaRPr lang="en-US" dirty="0">
              <a:solidFill>
                <a:srgbClr val="000000"/>
              </a:solidFill>
              <a:cs typeface="ＭＳ Ｐゴシック" charset="0"/>
            </a:endParaRPr>
          </a:p>
        </p:txBody>
      </p:sp>
    </p:spTree>
    <p:extLst>
      <p:ext uri="{BB962C8B-B14F-4D97-AF65-F5344CB8AC3E}">
        <p14:creationId xmlns:p14="http://schemas.microsoft.com/office/powerpoint/2010/main" val="41705086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7626E467-3320-A28E-FCD6-C40B9FBC39AC}"/>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E095E565-B02D-3EB4-A640-D1C2C0961895}"/>
              </a:ext>
            </a:extLst>
          </p:cNvPr>
          <p:cNvSpPr/>
          <p:nvPr/>
        </p:nvSpPr>
        <p:spPr>
          <a:xfrm>
            <a:off x="0" y="0"/>
            <a:ext cx="12192000" cy="6858000"/>
          </a:xfrm>
          <a:prstGeom prst="rect">
            <a:avLst/>
          </a:prstGeom>
          <a:solidFill>
            <a:srgbClr val="008CE6"/>
          </a:solidFill>
          <a:ln>
            <a:solidFill>
              <a:srgbClr val="0091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ED904B89-7909-520E-68B6-8E230BDC2144}"/>
              </a:ext>
            </a:extLst>
          </p:cNvPr>
          <p:cNvSpPr>
            <a:spLocks noGrp="1"/>
          </p:cNvSpPr>
          <p:nvPr>
            <p:ph type="title"/>
          </p:nvPr>
        </p:nvSpPr>
        <p:spPr>
          <a:xfrm>
            <a:off x="582798" y="2950571"/>
            <a:ext cx="11233150" cy="1296988"/>
          </a:xfrm>
        </p:spPr>
        <p:txBody>
          <a:bodyPr/>
          <a:lstStyle/>
          <a:p>
            <a:pPr lvl="0" algn="ctr" eaLnBrk="0" fontAlgn="base" hangingPunct="0">
              <a:lnSpc>
                <a:spcPct val="100000"/>
              </a:lnSpc>
              <a:spcBef>
                <a:spcPct val="20000"/>
              </a:spcBef>
              <a:spcAft>
                <a:spcPct val="0"/>
              </a:spcAft>
            </a:pPr>
            <a:r>
              <a:rPr lang="en-US" sz="3600" kern="0" dirty="0">
                <a:solidFill>
                  <a:schemeClr val="bg1"/>
                </a:solidFill>
                <a:latin typeface="Helvetica Neue Light" panose="02000403000000020004" pitchFamily="2" charset="0"/>
                <a:ea typeface="Helvetica Neue Light" panose="02000403000000020004" pitchFamily="2" charset="0"/>
                <a:cs typeface="Helvetica Neue" panose="02000503000000020004" pitchFamily="2" charset="0"/>
              </a:rPr>
              <a:t>QUICK RECAP OF WEEK 3</a:t>
            </a:r>
          </a:p>
        </p:txBody>
      </p:sp>
      <p:sp>
        <p:nvSpPr>
          <p:cNvPr id="7" name="Slide Number Placeholder 3">
            <a:extLst>
              <a:ext uri="{FF2B5EF4-FFF2-40B4-BE49-F238E27FC236}">
                <a16:creationId xmlns:a16="http://schemas.microsoft.com/office/drawing/2014/main" id="{E117B68A-925D-99FF-E75A-30051BC7983D}"/>
              </a:ext>
            </a:extLst>
          </p:cNvPr>
          <p:cNvSpPr txBox="1">
            <a:spLocks/>
          </p:cNvSpPr>
          <p:nvPr/>
        </p:nvSpPr>
        <p:spPr>
          <a:xfrm>
            <a:off x="11275948" y="6373870"/>
            <a:ext cx="540000" cy="144000"/>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2</a:t>
            </a:fld>
            <a:endParaRPr lang="en-US" dirty="0">
              <a:solidFill>
                <a:srgbClr val="000000"/>
              </a:solidFill>
              <a:cs typeface="ＭＳ Ｐゴシック" charset="0"/>
            </a:endParaRPr>
          </a:p>
        </p:txBody>
      </p:sp>
    </p:spTree>
    <p:extLst>
      <p:ext uri="{BB962C8B-B14F-4D97-AF65-F5344CB8AC3E}">
        <p14:creationId xmlns:p14="http://schemas.microsoft.com/office/powerpoint/2010/main" val="1135766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6" descr="https://lh5.googleusercontent.com/LPqpuQxkmAMq5b1SF3cJNL0T0IfckhTWMlg2KbFzsdQWxklqX7m8vXu1FcZTvTMXnCxelTYYZ4NJYQ3ZnObd46LHX5P5dCnoZBUkXL22dbmfx5d4JLfgilCSmNKFKb5ZcQFGwYM3NFPi4QhBpg">
            <a:extLst>
              <a:ext uri="{FF2B5EF4-FFF2-40B4-BE49-F238E27FC236}">
                <a16:creationId xmlns:a16="http://schemas.microsoft.com/office/drawing/2014/main" id="{920240CE-644D-5245-A101-DBDDCC6BA1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886749"/>
            <a:ext cx="7718550" cy="441878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https://lh5.googleusercontent.com/bTm8X6xTsom1yHNtFlYRUOkoWUORB4WfEuAIR5XNHdMSfbwPpdHOKMTOCxPNNWNqpb2zDyYylszHBBhE_84xMG2phfyG13N4tPS8O7eVGl5zDZ0-mkSpFrA9kZeJ7vqmA6Mg3NEomTpmOmUAHA">
            <a:extLst>
              <a:ext uri="{FF2B5EF4-FFF2-40B4-BE49-F238E27FC236}">
                <a16:creationId xmlns:a16="http://schemas.microsoft.com/office/drawing/2014/main" id="{6CDD6971-D460-7947-AA5E-D4DF3B4F0AB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011" t="3125" r="3898" b="47500"/>
          <a:stretch/>
        </p:blipFill>
        <p:spPr bwMode="auto">
          <a:xfrm>
            <a:off x="7785509" y="268107"/>
            <a:ext cx="4073410" cy="3124266"/>
          </a:xfrm>
          <a:prstGeom prst="rect">
            <a:avLst/>
          </a:prstGeom>
          <a:noFill/>
          <a:extLst>
            <a:ext uri="{909E8E84-426E-40DD-AFC4-6F175D3DCCD1}">
              <a14:hiddenFill xmlns:a14="http://schemas.microsoft.com/office/drawing/2010/main">
                <a:solidFill>
                  <a:srgbClr val="FFFFFF"/>
                </a:solidFill>
              </a14:hiddenFill>
            </a:ext>
          </a:extLst>
        </p:spPr>
      </p:pic>
      <p:pic>
        <p:nvPicPr>
          <p:cNvPr id="14338" name="Picture 2" descr="https://lh3.googleusercontent.com/CrYN-_QyyHkfPAKWEDwi322t9hsCKUfOJQBpAyLzxa_AqxoCTnrah0crXOTUPvYlonKPLGc5wnAJDwAyFE-0wMIUNI3YbPcJik16WDHd1YdYvqCkEo5QOGaTTeClkXjy4YAxAf7RBpGIOnXSFw">
            <a:extLst>
              <a:ext uri="{FF2B5EF4-FFF2-40B4-BE49-F238E27FC236}">
                <a16:creationId xmlns:a16="http://schemas.microsoft.com/office/drawing/2014/main" id="{F54962F4-2B42-5142-A239-88C7B50DB7D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485" t="3436" r="4193" b="48125"/>
          <a:stretch/>
        </p:blipFill>
        <p:spPr bwMode="auto">
          <a:xfrm>
            <a:off x="7785510" y="3465628"/>
            <a:ext cx="4073409" cy="282105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1F71C2BF-013C-5547-BE22-AE95FB8C29C2}"/>
              </a:ext>
            </a:extLst>
          </p:cNvPr>
          <p:cNvSpPr txBox="1"/>
          <p:nvPr/>
        </p:nvSpPr>
        <p:spPr>
          <a:xfrm>
            <a:off x="126640" y="350207"/>
            <a:ext cx="7465269" cy="1077218"/>
          </a:xfrm>
          <a:prstGeom prst="rect">
            <a:avLst/>
          </a:prstGeom>
          <a:noFill/>
        </p:spPr>
        <p:txBody>
          <a:bodyPr wrap="square" rtlCol="0">
            <a:spAutoFit/>
          </a:bodyPr>
          <a:lstStyle/>
          <a:p>
            <a:r>
              <a:rPr lang="en-GB" sz="1600" dirty="0">
                <a:latin typeface="Helvetica Neue" panose="02000503000000020004" pitchFamily="2" charset="0"/>
                <a:ea typeface="Helvetica Neue" panose="02000503000000020004" pitchFamily="2" charset="0"/>
                <a:cs typeface="Helvetica Neue" panose="02000503000000020004" pitchFamily="2" charset="0"/>
              </a:rPr>
              <a:t>Environmental agents carry out on a bimester interval, i.e., visits to houses and residential premises to rid of potential breeding habitats and infestation</a:t>
            </a:r>
          </a:p>
          <a:p>
            <a:endParaRPr lang="en-GB" sz="1600" dirty="0">
              <a:latin typeface="Helvetica Neue" panose="02000503000000020004" pitchFamily="2" charset="0"/>
              <a:ea typeface="Helvetica Neue" panose="02000503000000020004" pitchFamily="2" charset="0"/>
              <a:cs typeface="Helvetica Neue" panose="02000503000000020004" pitchFamily="2" charset="0"/>
            </a:endParaRPr>
          </a:p>
          <a:p>
            <a:r>
              <a:rPr lang="en-US" sz="1600" dirty="0">
                <a:latin typeface="Helvetica Neue" panose="02000503000000020004" pitchFamily="2" charset="0"/>
                <a:ea typeface="Helvetica Neue" panose="02000503000000020004" pitchFamily="2" charset="0"/>
                <a:cs typeface="Helvetica Neue" panose="02000503000000020004" pitchFamily="2" charset="0"/>
              </a:rPr>
              <a:t>Mapping and prediction of hotspots and breeding sites </a:t>
            </a:r>
          </a:p>
        </p:txBody>
      </p:sp>
      <p:sp>
        <p:nvSpPr>
          <p:cNvPr id="4" name="Slide Number Placeholder 3">
            <a:extLst>
              <a:ext uri="{FF2B5EF4-FFF2-40B4-BE49-F238E27FC236}">
                <a16:creationId xmlns:a16="http://schemas.microsoft.com/office/drawing/2014/main" id="{B0F65D70-BCC4-AA84-5DE6-183E280BDCF5}"/>
              </a:ext>
            </a:extLst>
          </p:cNvPr>
          <p:cNvSpPr txBox="1">
            <a:spLocks/>
          </p:cNvSpPr>
          <p:nvPr/>
        </p:nvSpPr>
        <p:spPr>
          <a:xfrm>
            <a:off x="11275948" y="6373869"/>
            <a:ext cx="656972" cy="392691"/>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20</a:t>
            </a:fld>
            <a:endParaRPr lang="en-US" dirty="0">
              <a:solidFill>
                <a:srgbClr val="000000"/>
              </a:solidFill>
              <a:cs typeface="ＭＳ Ｐゴシック" charset="0"/>
            </a:endParaRPr>
          </a:p>
        </p:txBody>
      </p:sp>
    </p:spTree>
    <p:extLst>
      <p:ext uri="{BB962C8B-B14F-4D97-AF65-F5344CB8AC3E}">
        <p14:creationId xmlns:p14="http://schemas.microsoft.com/office/powerpoint/2010/main" val="39060909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5C8795A-A145-780C-D5E0-7DBC768FEDF0}"/>
              </a:ext>
            </a:extLst>
          </p:cNvPr>
          <p:cNvSpPr txBox="1"/>
          <p:nvPr/>
        </p:nvSpPr>
        <p:spPr>
          <a:xfrm>
            <a:off x="1892934" y="79359"/>
            <a:ext cx="8196147" cy="646331"/>
          </a:xfrm>
          <a:prstGeom prst="rect">
            <a:avLst/>
          </a:prstGeom>
          <a:noFill/>
        </p:spPr>
        <p:txBody>
          <a:bodyPr wrap="square">
            <a:spAutoFit/>
          </a:bodyPr>
          <a:lstStyle/>
          <a:p>
            <a:pPr marL="0" indent="0" algn="ctr">
              <a:buNone/>
            </a:pPr>
            <a:r>
              <a:rPr lang="en-GB" sz="1800" dirty="0">
                <a:latin typeface="Helvetica Neue Thin" panose="020B0403020202020204" pitchFamily="34" charset="0"/>
                <a:ea typeface="Helvetica Neue Thin" panose="020B0403020202020204" pitchFamily="34" charset="0"/>
              </a:rPr>
              <a:t>Example of primary data:  </a:t>
            </a:r>
            <a:r>
              <a:rPr lang="en-GB" sz="1800" b="1" dirty="0">
                <a:latin typeface="Helvetica Neue Thin" panose="020B0403020202020204" pitchFamily="34" charset="0"/>
                <a:ea typeface="Helvetica Neue Thin" panose="020B0403020202020204" pitchFamily="34" charset="0"/>
              </a:rPr>
              <a:t>Adoption of mobile phone technologies &amp; IoTs  for surveillance of mosquito populations</a:t>
            </a:r>
          </a:p>
        </p:txBody>
      </p:sp>
      <p:sp>
        <p:nvSpPr>
          <p:cNvPr id="5" name="TextBox 4">
            <a:extLst>
              <a:ext uri="{FF2B5EF4-FFF2-40B4-BE49-F238E27FC236}">
                <a16:creationId xmlns:a16="http://schemas.microsoft.com/office/drawing/2014/main" id="{110E3AB9-AD16-60AD-476D-ABA006B7D69D}"/>
              </a:ext>
            </a:extLst>
          </p:cNvPr>
          <p:cNvSpPr txBox="1"/>
          <p:nvPr/>
        </p:nvSpPr>
        <p:spPr>
          <a:xfrm>
            <a:off x="0" y="6457890"/>
            <a:ext cx="10562273" cy="400110"/>
          </a:xfrm>
          <a:prstGeom prst="rect">
            <a:avLst/>
          </a:prstGeom>
          <a:noFill/>
        </p:spPr>
        <p:txBody>
          <a:bodyPr wrap="square" rtlCol="0">
            <a:spAutoFit/>
          </a:bodyPr>
          <a:lstStyle/>
          <a:p>
            <a:r>
              <a:rPr lang="en-GB" sz="1000" b="1" i="0" u="none" strike="noStrike" dirty="0">
                <a:solidFill>
                  <a:srgbClr val="222222"/>
                </a:solidFill>
                <a:effectLst/>
                <a:latin typeface="Arial" panose="020B0604020202020204" pitchFamily="34" charset="0"/>
              </a:rPr>
              <a:t>See sources: </a:t>
            </a:r>
            <a:r>
              <a:rPr lang="en-GB" sz="1000" i="0" u="none" strike="noStrike" dirty="0">
                <a:solidFill>
                  <a:srgbClr val="222222"/>
                </a:solidFill>
                <a:effectLst/>
                <a:latin typeface="Arial" panose="020B0604020202020204" pitchFamily="34" charset="0"/>
              </a:rPr>
              <a:t>Aldosery, A., Musah, A., </a:t>
            </a:r>
            <a:r>
              <a:rPr lang="en-GB" sz="1000" i="0" u="none" strike="noStrike" dirty="0" err="1">
                <a:solidFill>
                  <a:srgbClr val="222222"/>
                </a:solidFill>
                <a:effectLst/>
                <a:latin typeface="Arial" panose="020B0604020202020204" pitchFamily="34" charset="0"/>
              </a:rPr>
              <a:t>Birjovanu</a:t>
            </a:r>
            <a:r>
              <a:rPr lang="en-GB" sz="1000" i="0" u="none" strike="noStrike" dirty="0">
                <a:solidFill>
                  <a:srgbClr val="222222"/>
                </a:solidFill>
                <a:effectLst/>
                <a:latin typeface="Arial" panose="020B0604020202020204" pitchFamily="34" charset="0"/>
              </a:rPr>
              <a:t>, G., Moreno, G., </a:t>
            </a:r>
            <a:r>
              <a:rPr lang="en-GB" sz="1000" i="0" u="none" strike="noStrike" dirty="0" err="1">
                <a:solidFill>
                  <a:srgbClr val="222222"/>
                </a:solidFill>
                <a:effectLst/>
                <a:latin typeface="Arial" panose="020B0604020202020204" pitchFamily="34" charset="0"/>
              </a:rPr>
              <a:t>Boscor</a:t>
            </a:r>
            <a:r>
              <a:rPr lang="en-GB" sz="1000" i="0" u="none" strike="noStrike" dirty="0">
                <a:solidFill>
                  <a:srgbClr val="222222"/>
                </a:solidFill>
                <a:effectLst/>
                <a:latin typeface="Arial" panose="020B0604020202020204" pitchFamily="34" charset="0"/>
              </a:rPr>
              <a:t>, A., Dutra, L., . . . Kostkova, P. (2021). </a:t>
            </a:r>
            <a:r>
              <a:rPr lang="en-GB" sz="1000" i="0" u="none" strike="noStrike" dirty="0">
                <a:effectLst/>
                <a:latin typeface="Arial" panose="020B0604020202020204" pitchFamily="34" charset="0"/>
              </a:rPr>
              <a:t>MEWAR: Development of a Cross-Platform Mobile Application and Web Dashboard System for Real-Time Mosquito Surveillance in Northeast Brazil</a:t>
            </a:r>
            <a:r>
              <a:rPr lang="en-GB" sz="1000" i="0" u="none" strike="noStrike" dirty="0">
                <a:solidFill>
                  <a:srgbClr val="222222"/>
                </a:solidFill>
                <a:effectLst/>
                <a:latin typeface="Arial" panose="020B0604020202020204" pitchFamily="34" charset="0"/>
              </a:rPr>
              <a:t>. </a:t>
            </a:r>
            <a:r>
              <a:rPr lang="en-GB" sz="1000" i="1" u="none" strike="noStrike" dirty="0">
                <a:solidFill>
                  <a:srgbClr val="222222"/>
                </a:solidFill>
                <a:effectLst/>
                <a:latin typeface="Arial" panose="020B0604020202020204" pitchFamily="34" charset="0"/>
              </a:rPr>
              <a:t>Frontiers in Public Health, 9</a:t>
            </a:r>
            <a:r>
              <a:rPr lang="en-GB" sz="1000" i="0" u="none" strike="noStrike" dirty="0">
                <a:solidFill>
                  <a:srgbClr val="222222"/>
                </a:solidFill>
                <a:effectLst/>
                <a:latin typeface="Arial" panose="020B0604020202020204" pitchFamily="34" charset="0"/>
              </a:rPr>
              <a:t>. doi:10.3389/fpubh.2021.754072 </a:t>
            </a:r>
            <a:r>
              <a:rPr lang="en-GB" sz="1000" b="1" i="0" u="none" strike="noStrike" dirty="0">
                <a:solidFill>
                  <a:srgbClr val="222222"/>
                </a:solidFill>
                <a:effectLst/>
                <a:latin typeface="Arial" panose="020B0604020202020204" pitchFamily="34" charset="0"/>
                <a:hlinkClick r:id="rId2"/>
              </a:rPr>
              <a:t>[LINK]</a:t>
            </a:r>
            <a:endParaRPr lang="en-GB" sz="1000" b="1" i="0" u="none" strike="noStrike" dirty="0">
              <a:solidFill>
                <a:srgbClr val="222222"/>
              </a:solidFill>
              <a:effectLst/>
              <a:latin typeface="Arial" panose="020B0604020202020204" pitchFamily="34" charset="0"/>
            </a:endParaRPr>
          </a:p>
        </p:txBody>
      </p:sp>
      <p:pic>
        <p:nvPicPr>
          <p:cNvPr id="7" name="Picture 6" descr="Diagram&#10;&#10;Description automatically generated">
            <a:extLst>
              <a:ext uri="{FF2B5EF4-FFF2-40B4-BE49-F238E27FC236}">
                <a16:creationId xmlns:a16="http://schemas.microsoft.com/office/drawing/2014/main" id="{CAC991B3-D19B-2215-192D-F0A998D6B0BB}"/>
              </a:ext>
            </a:extLst>
          </p:cNvPr>
          <p:cNvPicPr>
            <a:picLocks noChangeAspect="1"/>
          </p:cNvPicPr>
          <p:nvPr/>
        </p:nvPicPr>
        <p:blipFill>
          <a:blip r:embed="rId3"/>
          <a:stretch>
            <a:fillRect/>
          </a:stretch>
        </p:blipFill>
        <p:spPr>
          <a:xfrm>
            <a:off x="632780" y="4387673"/>
            <a:ext cx="4169427" cy="1870328"/>
          </a:xfrm>
          <a:prstGeom prst="rect">
            <a:avLst/>
          </a:prstGeom>
        </p:spPr>
      </p:pic>
      <p:pic>
        <p:nvPicPr>
          <p:cNvPr id="9" name="Picture 8" descr="Graphical user interface, application&#10;&#10;Description automatically generated">
            <a:extLst>
              <a:ext uri="{FF2B5EF4-FFF2-40B4-BE49-F238E27FC236}">
                <a16:creationId xmlns:a16="http://schemas.microsoft.com/office/drawing/2014/main" id="{88BD2778-9443-652E-5565-3D2EBD02EB50}"/>
              </a:ext>
            </a:extLst>
          </p:cNvPr>
          <p:cNvPicPr>
            <a:picLocks noChangeAspect="1"/>
          </p:cNvPicPr>
          <p:nvPr/>
        </p:nvPicPr>
        <p:blipFill>
          <a:blip r:embed="rId4"/>
          <a:stretch>
            <a:fillRect/>
          </a:stretch>
        </p:blipFill>
        <p:spPr>
          <a:xfrm>
            <a:off x="6482498" y="875772"/>
            <a:ext cx="5557487" cy="5432035"/>
          </a:xfrm>
          <a:prstGeom prst="rect">
            <a:avLst/>
          </a:prstGeom>
        </p:spPr>
      </p:pic>
      <p:pic>
        <p:nvPicPr>
          <p:cNvPr id="11" name="Picture 10" descr="A picture containing table&#10;&#10;Description automatically generated">
            <a:extLst>
              <a:ext uri="{FF2B5EF4-FFF2-40B4-BE49-F238E27FC236}">
                <a16:creationId xmlns:a16="http://schemas.microsoft.com/office/drawing/2014/main" id="{68C14E3F-B97E-E64D-E5F6-40CD7959A971}"/>
              </a:ext>
            </a:extLst>
          </p:cNvPr>
          <p:cNvPicPr>
            <a:picLocks noChangeAspect="1"/>
          </p:cNvPicPr>
          <p:nvPr/>
        </p:nvPicPr>
        <p:blipFill>
          <a:blip r:embed="rId5"/>
          <a:stretch>
            <a:fillRect/>
          </a:stretch>
        </p:blipFill>
        <p:spPr>
          <a:xfrm>
            <a:off x="632780" y="926565"/>
            <a:ext cx="4949621" cy="3311025"/>
          </a:xfrm>
          <a:prstGeom prst="rect">
            <a:avLst/>
          </a:prstGeom>
        </p:spPr>
      </p:pic>
      <p:sp>
        <p:nvSpPr>
          <p:cNvPr id="12" name="Right Arrow 11">
            <a:extLst>
              <a:ext uri="{FF2B5EF4-FFF2-40B4-BE49-F238E27FC236}">
                <a16:creationId xmlns:a16="http://schemas.microsoft.com/office/drawing/2014/main" id="{24C6D44F-BBE6-076D-0CC2-6495104F57DB}"/>
              </a:ext>
            </a:extLst>
          </p:cNvPr>
          <p:cNvSpPr/>
          <p:nvPr/>
        </p:nvSpPr>
        <p:spPr>
          <a:xfrm>
            <a:off x="5709503" y="3865543"/>
            <a:ext cx="669303" cy="386499"/>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ight Arrow 12">
            <a:extLst>
              <a:ext uri="{FF2B5EF4-FFF2-40B4-BE49-F238E27FC236}">
                <a16:creationId xmlns:a16="http://schemas.microsoft.com/office/drawing/2014/main" id="{6E62D828-BEB3-9392-EF9E-0BF444199797}"/>
              </a:ext>
            </a:extLst>
          </p:cNvPr>
          <p:cNvSpPr/>
          <p:nvPr/>
        </p:nvSpPr>
        <p:spPr>
          <a:xfrm>
            <a:off x="5709502" y="3410823"/>
            <a:ext cx="669303" cy="386499"/>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ight Arrow 13">
            <a:extLst>
              <a:ext uri="{FF2B5EF4-FFF2-40B4-BE49-F238E27FC236}">
                <a16:creationId xmlns:a16="http://schemas.microsoft.com/office/drawing/2014/main" id="{12FE1197-9769-893C-2355-E43F4D6A3A0E}"/>
              </a:ext>
            </a:extLst>
          </p:cNvPr>
          <p:cNvSpPr/>
          <p:nvPr/>
        </p:nvSpPr>
        <p:spPr>
          <a:xfrm>
            <a:off x="5709502" y="2931537"/>
            <a:ext cx="669303" cy="386499"/>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TextBox 14">
            <a:extLst>
              <a:ext uri="{FF2B5EF4-FFF2-40B4-BE49-F238E27FC236}">
                <a16:creationId xmlns:a16="http://schemas.microsoft.com/office/drawing/2014/main" id="{6B9377F2-0117-F2FC-1C8F-3B317CF422F9}"/>
              </a:ext>
            </a:extLst>
          </p:cNvPr>
          <p:cNvSpPr txBox="1"/>
          <p:nvPr/>
        </p:nvSpPr>
        <p:spPr>
          <a:xfrm>
            <a:off x="548488" y="6204057"/>
            <a:ext cx="1503414" cy="307777"/>
          </a:xfrm>
          <a:prstGeom prst="rect">
            <a:avLst/>
          </a:prstGeom>
          <a:noFill/>
        </p:spPr>
        <p:txBody>
          <a:bodyPr wrap="square" rtlCol="0">
            <a:spAutoFit/>
          </a:bodyPr>
          <a:lstStyle/>
          <a:p>
            <a:r>
              <a:rPr lang="en-GB" sz="1400" b="1" dirty="0">
                <a:latin typeface="Helvetica Neue" panose="02000503000000020004" pitchFamily="2" charset="0"/>
                <a:ea typeface="Helvetica Neue" panose="02000503000000020004" pitchFamily="2" charset="0"/>
                <a:cs typeface="Helvetica Neue" panose="02000503000000020004" pitchFamily="2" charset="0"/>
              </a:rPr>
              <a:t>Scanned maps</a:t>
            </a:r>
          </a:p>
        </p:txBody>
      </p:sp>
      <p:sp>
        <p:nvSpPr>
          <p:cNvPr id="16" name="TextBox 15">
            <a:extLst>
              <a:ext uri="{FF2B5EF4-FFF2-40B4-BE49-F238E27FC236}">
                <a16:creationId xmlns:a16="http://schemas.microsoft.com/office/drawing/2014/main" id="{9AE495DB-AC6D-6EDF-C5E7-1ACBC1D26064}"/>
              </a:ext>
            </a:extLst>
          </p:cNvPr>
          <p:cNvSpPr txBox="1"/>
          <p:nvPr/>
        </p:nvSpPr>
        <p:spPr>
          <a:xfrm>
            <a:off x="585085" y="4058792"/>
            <a:ext cx="2846272" cy="307777"/>
          </a:xfrm>
          <a:prstGeom prst="rect">
            <a:avLst/>
          </a:prstGeom>
          <a:noFill/>
        </p:spPr>
        <p:txBody>
          <a:bodyPr wrap="square" rtlCol="0">
            <a:spAutoFit/>
          </a:bodyPr>
          <a:lstStyle/>
          <a:p>
            <a:r>
              <a:rPr lang="en-GB" sz="1400" b="1" dirty="0">
                <a:latin typeface="Helvetica Neue" panose="02000503000000020004" pitchFamily="2" charset="0"/>
                <a:ea typeface="Helvetica Neue" panose="02000503000000020004" pitchFamily="2" charset="0"/>
                <a:cs typeface="Helvetica Neue" panose="02000503000000020004" pitchFamily="2" charset="0"/>
              </a:rPr>
              <a:t>Paper data collection form</a:t>
            </a:r>
          </a:p>
        </p:txBody>
      </p:sp>
      <p:sp>
        <p:nvSpPr>
          <p:cNvPr id="2" name="Slide Number Placeholder 3">
            <a:extLst>
              <a:ext uri="{FF2B5EF4-FFF2-40B4-BE49-F238E27FC236}">
                <a16:creationId xmlns:a16="http://schemas.microsoft.com/office/drawing/2014/main" id="{F1CFEBEC-0DD5-61FD-AF51-811DC7638F70}"/>
              </a:ext>
            </a:extLst>
          </p:cNvPr>
          <p:cNvSpPr txBox="1">
            <a:spLocks/>
          </p:cNvSpPr>
          <p:nvPr/>
        </p:nvSpPr>
        <p:spPr>
          <a:xfrm>
            <a:off x="11275948" y="6373869"/>
            <a:ext cx="656972" cy="392691"/>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21</a:t>
            </a:fld>
            <a:endParaRPr lang="en-US" dirty="0">
              <a:solidFill>
                <a:srgbClr val="000000"/>
              </a:solidFill>
              <a:cs typeface="ＭＳ Ｐゴシック" charset="0"/>
            </a:endParaRPr>
          </a:p>
        </p:txBody>
      </p:sp>
    </p:spTree>
    <p:extLst>
      <p:ext uri="{BB962C8B-B14F-4D97-AF65-F5344CB8AC3E}">
        <p14:creationId xmlns:p14="http://schemas.microsoft.com/office/powerpoint/2010/main" val="11714554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D601A2B-B874-A840-B788-D1B3A4D4DCEB}"/>
              </a:ext>
            </a:extLst>
          </p:cNvPr>
          <p:cNvPicPr>
            <a:picLocks noChangeAspect="1"/>
          </p:cNvPicPr>
          <p:nvPr/>
        </p:nvPicPr>
        <p:blipFill rotWithShape="1">
          <a:blip r:embed="rId2"/>
          <a:srcRect t="5627" b="7929"/>
          <a:stretch/>
        </p:blipFill>
        <p:spPr>
          <a:xfrm>
            <a:off x="0" y="134365"/>
            <a:ext cx="12192000" cy="6587110"/>
          </a:xfrm>
          <a:prstGeom prst="rect">
            <a:avLst/>
          </a:prstGeom>
        </p:spPr>
      </p:pic>
      <p:sp>
        <p:nvSpPr>
          <p:cNvPr id="4" name="TextBox 3">
            <a:extLst>
              <a:ext uri="{FF2B5EF4-FFF2-40B4-BE49-F238E27FC236}">
                <a16:creationId xmlns:a16="http://schemas.microsoft.com/office/drawing/2014/main" id="{3B247814-C0D6-5E6F-CA61-62DBE838557C}"/>
              </a:ext>
            </a:extLst>
          </p:cNvPr>
          <p:cNvSpPr txBox="1"/>
          <p:nvPr/>
        </p:nvSpPr>
        <p:spPr>
          <a:xfrm>
            <a:off x="571500" y="79359"/>
            <a:ext cx="10938510" cy="646331"/>
          </a:xfrm>
          <a:prstGeom prst="rect">
            <a:avLst/>
          </a:prstGeom>
          <a:noFill/>
        </p:spPr>
        <p:txBody>
          <a:bodyPr wrap="square">
            <a:spAutoFit/>
          </a:bodyPr>
          <a:lstStyle/>
          <a:p>
            <a:pPr marL="0" indent="0" algn="ctr">
              <a:buNone/>
            </a:pPr>
            <a:r>
              <a:rPr lang="en-GB" sz="1800" dirty="0">
                <a:latin typeface="Helvetica Neue Thin" panose="020B0403020202020204" pitchFamily="34" charset="0"/>
                <a:ea typeface="Helvetica Neue Thin" panose="020B0403020202020204" pitchFamily="34" charset="0"/>
              </a:rPr>
              <a:t>Example of primary data:  </a:t>
            </a:r>
            <a:r>
              <a:rPr lang="en-GB" sz="1800" b="1" dirty="0">
                <a:latin typeface="Helvetica Neue Thin" panose="020B0403020202020204" pitchFamily="34" charset="0"/>
                <a:ea typeface="Helvetica Neue Thin" panose="020B0403020202020204" pitchFamily="34" charset="0"/>
              </a:rPr>
              <a:t>Adoption of mobile phone technologies &amp; IoTs  for surveillance of mosquito populations</a:t>
            </a:r>
          </a:p>
        </p:txBody>
      </p:sp>
      <p:sp>
        <p:nvSpPr>
          <p:cNvPr id="5" name="Slide Number Placeholder 3">
            <a:extLst>
              <a:ext uri="{FF2B5EF4-FFF2-40B4-BE49-F238E27FC236}">
                <a16:creationId xmlns:a16="http://schemas.microsoft.com/office/drawing/2014/main" id="{54C02537-C2B4-D24C-5641-5469DD42862B}"/>
              </a:ext>
            </a:extLst>
          </p:cNvPr>
          <p:cNvSpPr txBox="1">
            <a:spLocks/>
          </p:cNvSpPr>
          <p:nvPr/>
        </p:nvSpPr>
        <p:spPr>
          <a:xfrm>
            <a:off x="11275948" y="6373869"/>
            <a:ext cx="656972" cy="392691"/>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22</a:t>
            </a:fld>
            <a:endParaRPr lang="en-US" dirty="0">
              <a:solidFill>
                <a:srgbClr val="000000"/>
              </a:solidFill>
              <a:cs typeface="ＭＳ Ｐゴシック" charset="0"/>
            </a:endParaRPr>
          </a:p>
        </p:txBody>
      </p:sp>
    </p:spTree>
    <p:extLst>
      <p:ext uri="{BB962C8B-B14F-4D97-AF65-F5344CB8AC3E}">
        <p14:creationId xmlns:p14="http://schemas.microsoft.com/office/powerpoint/2010/main" val="9117800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head strap with a camera attached&#10;&#10;Description automatically generated">
            <a:extLst>
              <a:ext uri="{FF2B5EF4-FFF2-40B4-BE49-F238E27FC236}">
                <a16:creationId xmlns:a16="http://schemas.microsoft.com/office/drawing/2014/main" id="{964B0752-371D-B52F-2C93-5D1E980D3D2E}"/>
              </a:ext>
            </a:extLst>
          </p:cNvPr>
          <p:cNvPicPr>
            <a:picLocks noChangeAspect="1"/>
          </p:cNvPicPr>
          <p:nvPr/>
        </p:nvPicPr>
        <p:blipFill>
          <a:blip r:embed="rId2"/>
          <a:stretch>
            <a:fillRect/>
          </a:stretch>
        </p:blipFill>
        <p:spPr>
          <a:xfrm flipH="1">
            <a:off x="281354" y="1184029"/>
            <a:ext cx="1954742" cy="2919047"/>
          </a:xfrm>
          <a:prstGeom prst="rect">
            <a:avLst/>
          </a:prstGeom>
          <a:ln>
            <a:solidFill>
              <a:schemeClr val="bg2">
                <a:lumMod val="75000"/>
              </a:schemeClr>
            </a:solidFill>
          </a:ln>
        </p:spPr>
      </p:pic>
      <p:pic>
        <p:nvPicPr>
          <p:cNvPr id="6" name="Picture 5" descr="A collage of images of a drain&#10;&#10;Description automatically generated">
            <a:extLst>
              <a:ext uri="{FF2B5EF4-FFF2-40B4-BE49-F238E27FC236}">
                <a16:creationId xmlns:a16="http://schemas.microsoft.com/office/drawing/2014/main" id="{53B4035B-4BA4-DF93-E2D4-B898A6024B84}"/>
              </a:ext>
            </a:extLst>
          </p:cNvPr>
          <p:cNvPicPr>
            <a:picLocks noChangeAspect="1"/>
          </p:cNvPicPr>
          <p:nvPr/>
        </p:nvPicPr>
        <p:blipFill rotWithShape="1">
          <a:blip r:embed="rId3"/>
          <a:srcRect l="17590" t="10141" r="7063" b="11880"/>
          <a:stretch/>
        </p:blipFill>
        <p:spPr>
          <a:xfrm>
            <a:off x="3770805" y="755111"/>
            <a:ext cx="8034333" cy="5347778"/>
          </a:xfrm>
          <a:prstGeom prst="rect">
            <a:avLst/>
          </a:prstGeom>
        </p:spPr>
      </p:pic>
      <p:cxnSp>
        <p:nvCxnSpPr>
          <p:cNvPr id="8" name="Straight Connector 7">
            <a:extLst>
              <a:ext uri="{FF2B5EF4-FFF2-40B4-BE49-F238E27FC236}">
                <a16:creationId xmlns:a16="http://schemas.microsoft.com/office/drawing/2014/main" id="{2D9E868D-E98F-43A5-B9E4-8BC8E6881C4D}"/>
              </a:ext>
            </a:extLst>
          </p:cNvPr>
          <p:cNvCxnSpPr>
            <a:cxnSpLocks/>
          </p:cNvCxnSpPr>
          <p:nvPr/>
        </p:nvCxnSpPr>
        <p:spPr>
          <a:xfrm flipV="1">
            <a:off x="2212143" y="755111"/>
            <a:ext cx="1656472" cy="428918"/>
          </a:xfrm>
          <a:prstGeom prst="line">
            <a:avLst/>
          </a:prstGeom>
          <a:ln w="38100">
            <a:solidFill>
              <a:schemeClr val="bg2">
                <a:lumMod val="75000"/>
              </a:schemeClr>
            </a:solidFill>
            <a:prstDash val="sysDash"/>
          </a:ln>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CF0D2290-6D41-1CF6-A8D1-3A07A7A58F42}"/>
              </a:ext>
            </a:extLst>
          </p:cNvPr>
          <p:cNvCxnSpPr>
            <a:cxnSpLocks/>
          </p:cNvCxnSpPr>
          <p:nvPr/>
        </p:nvCxnSpPr>
        <p:spPr>
          <a:xfrm>
            <a:off x="2212143" y="4103076"/>
            <a:ext cx="1656472" cy="103997"/>
          </a:xfrm>
          <a:prstGeom prst="line">
            <a:avLst/>
          </a:prstGeom>
          <a:ln w="38100">
            <a:solidFill>
              <a:schemeClr val="bg2">
                <a:lumMod val="75000"/>
              </a:schemeClr>
            </a:solidFill>
            <a:prstDash val="sysDash"/>
          </a:ln>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82E0C04F-051C-59A9-EB7E-FCFF41FDDE9E}"/>
              </a:ext>
            </a:extLst>
          </p:cNvPr>
          <p:cNvCxnSpPr>
            <a:cxnSpLocks/>
          </p:cNvCxnSpPr>
          <p:nvPr/>
        </p:nvCxnSpPr>
        <p:spPr>
          <a:xfrm flipV="1">
            <a:off x="2236096" y="755111"/>
            <a:ext cx="4258489" cy="532915"/>
          </a:xfrm>
          <a:prstGeom prst="line">
            <a:avLst/>
          </a:prstGeom>
          <a:ln w="38100">
            <a:solidFill>
              <a:schemeClr val="bg2">
                <a:lumMod val="75000"/>
              </a:schemeClr>
            </a:solidFill>
            <a:prstDash val="sysDash"/>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6BC565AE-D542-675B-A8FE-886CB2097EA4}"/>
              </a:ext>
            </a:extLst>
          </p:cNvPr>
          <p:cNvCxnSpPr>
            <a:cxnSpLocks/>
          </p:cNvCxnSpPr>
          <p:nvPr/>
        </p:nvCxnSpPr>
        <p:spPr>
          <a:xfrm>
            <a:off x="2236096" y="4075763"/>
            <a:ext cx="4258489" cy="131310"/>
          </a:xfrm>
          <a:prstGeom prst="line">
            <a:avLst/>
          </a:prstGeom>
          <a:ln w="38100">
            <a:solidFill>
              <a:schemeClr val="bg2">
                <a:lumMod val="75000"/>
              </a:schemeClr>
            </a:solidFill>
            <a:prstDash val="sysDash"/>
          </a:ln>
        </p:spPr>
        <p:style>
          <a:lnRef idx="1">
            <a:schemeClr val="dk1"/>
          </a:lnRef>
          <a:fillRef idx="0">
            <a:schemeClr val="dk1"/>
          </a:fillRef>
          <a:effectRef idx="0">
            <a:schemeClr val="dk1"/>
          </a:effectRef>
          <a:fontRef idx="minor">
            <a:schemeClr val="tx1"/>
          </a:fontRef>
        </p:style>
      </p:cxnSp>
      <p:sp>
        <p:nvSpPr>
          <p:cNvPr id="16" name="TextBox 15">
            <a:extLst>
              <a:ext uri="{FF2B5EF4-FFF2-40B4-BE49-F238E27FC236}">
                <a16:creationId xmlns:a16="http://schemas.microsoft.com/office/drawing/2014/main" id="{237F7A2E-B8E2-A603-F476-B53967B9B44B}"/>
              </a:ext>
            </a:extLst>
          </p:cNvPr>
          <p:cNvSpPr txBox="1"/>
          <p:nvPr/>
        </p:nvSpPr>
        <p:spPr>
          <a:xfrm>
            <a:off x="179948" y="4180351"/>
            <a:ext cx="2860431" cy="2554545"/>
          </a:xfrm>
          <a:prstGeom prst="rect">
            <a:avLst/>
          </a:prstGeom>
          <a:noFill/>
        </p:spPr>
        <p:txBody>
          <a:bodyPr wrap="square" rtlCol="0">
            <a:spAutoFit/>
          </a:bodyPr>
          <a:lstStyle/>
          <a:p>
            <a:r>
              <a:rPr lang="en-GB" sz="1600" dirty="0">
                <a:latin typeface="Arial" panose="020B0604020202020204" pitchFamily="34" charset="0"/>
                <a:cs typeface="Arial" panose="020B0604020202020204" pitchFamily="34" charset="0"/>
              </a:rPr>
              <a:t>We have the equipment for capture video footage, or picture images of the sewer layout in the study areas. These equipment are capable of spatially referencing the taken images </a:t>
            </a:r>
          </a:p>
          <a:p>
            <a:endParaRPr lang="en-GB" sz="1600" dirty="0">
              <a:latin typeface="Arial" panose="020B0604020202020204" pitchFamily="34" charset="0"/>
              <a:cs typeface="Arial" panose="020B0604020202020204" pitchFamily="34" charset="0"/>
            </a:endParaRPr>
          </a:p>
          <a:p>
            <a:pPr marL="285750" indent="-285750">
              <a:buFont typeface="Wingdings" pitchFamily="2" charset="2"/>
              <a:buChar char="v"/>
            </a:pPr>
            <a:r>
              <a:rPr lang="en-GB" sz="1600" dirty="0">
                <a:latin typeface="Arial" panose="020B0604020202020204" pitchFamily="34" charset="0"/>
                <a:cs typeface="Arial" panose="020B0604020202020204" pitchFamily="34" charset="0"/>
              </a:rPr>
              <a:t>2 x GoPro cameras (with head straps)</a:t>
            </a:r>
          </a:p>
        </p:txBody>
      </p:sp>
      <p:sp>
        <p:nvSpPr>
          <p:cNvPr id="17" name="TextBox 16">
            <a:extLst>
              <a:ext uri="{FF2B5EF4-FFF2-40B4-BE49-F238E27FC236}">
                <a16:creationId xmlns:a16="http://schemas.microsoft.com/office/drawing/2014/main" id="{D3CAF2AF-AD2B-A762-D4C6-5F0C84659428}"/>
              </a:ext>
            </a:extLst>
          </p:cNvPr>
          <p:cNvSpPr txBox="1"/>
          <p:nvPr/>
        </p:nvSpPr>
        <p:spPr>
          <a:xfrm>
            <a:off x="175846" y="543746"/>
            <a:ext cx="3141785" cy="369332"/>
          </a:xfrm>
          <a:prstGeom prst="rect">
            <a:avLst/>
          </a:prstGeom>
          <a:noFill/>
        </p:spPr>
        <p:txBody>
          <a:bodyPr wrap="square" rtlCol="0">
            <a:spAutoFit/>
          </a:bodyPr>
          <a:lstStyle/>
          <a:p>
            <a:r>
              <a:rPr lang="en-GB" dirty="0">
                <a:latin typeface="Arial" panose="020B0604020202020204" pitchFamily="34" charset="0"/>
                <a:cs typeface="Arial" panose="020B0604020202020204" pitchFamily="34" charset="0"/>
              </a:rPr>
              <a:t>Data collection procedure</a:t>
            </a:r>
          </a:p>
        </p:txBody>
      </p:sp>
      <p:sp>
        <p:nvSpPr>
          <p:cNvPr id="18" name="TextBox 17">
            <a:extLst>
              <a:ext uri="{FF2B5EF4-FFF2-40B4-BE49-F238E27FC236}">
                <a16:creationId xmlns:a16="http://schemas.microsoft.com/office/drawing/2014/main" id="{002897FD-22E7-2C1A-056F-A85E81E36911}"/>
              </a:ext>
            </a:extLst>
          </p:cNvPr>
          <p:cNvSpPr txBox="1"/>
          <p:nvPr/>
        </p:nvSpPr>
        <p:spPr>
          <a:xfrm>
            <a:off x="3868615" y="6131713"/>
            <a:ext cx="7160422" cy="584775"/>
          </a:xfrm>
          <a:prstGeom prst="rect">
            <a:avLst/>
          </a:prstGeom>
          <a:noFill/>
        </p:spPr>
        <p:txBody>
          <a:bodyPr wrap="none" rtlCol="0">
            <a:spAutoFit/>
          </a:bodyPr>
          <a:lstStyle/>
          <a:p>
            <a:r>
              <a:rPr lang="en-GB" sz="1600" dirty="0">
                <a:latin typeface="Arial" panose="020B0604020202020204" pitchFamily="34" charset="0"/>
                <a:cs typeface="Arial" panose="020B0604020202020204" pitchFamily="34" charset="0"/>
              </a:rPr>
              <a:t>We can develop our own bespoke Machine Learning algorithm and train it to </a:t>
            </a:r>
          </a:p>
          <a:p>
            <a:r>
              <a:rPr lang="en-GB" sz="1600" dirty="0">
                <a:latin typeface="Arial" panose="020B0604020202020204" pitchFamily="34" charset="0"/>
                <a:cs typeface="Arial" panose="020B0604020202020204" pitchFamily="34" charset="0"/>
              </a:rPr>
              <a:t>classifying these images accordingly</a:t>
            </a:r>
          </a:p>
        </p:txBody>
      </p:sp>
      <p:sp>
        <p:nvSpPr>
          <p:cNvPr id="4" name="TextBox 3">
            <a:extLst>
              <a:ext uri="{FF2B5EF4-FFF2-40B4-BE49-F238E27FC236}">
                <a16:creationId xmlns:a16="http://schemas.microsoft.com/office/drawing/2014/main" id="{59532431-38E5-24E4-8EF5-CB51106227B5}"/>
              </a:ext>
            </a:extLst>
          </p:cNvPr>
          <p:cNvSpPr txBox="1"/>
          <p:nvPr/>
        </p:nvSpPr>
        <p:spPr>
          <a:xfrm>
            <a:off x="363786" y="31505"/>
            <a:ext cx="10938510" cy="646331"/>
          </a:xfrm>
          <a:prstGeom prst="rect">
            <a:avLst/>
          </a:prstGeom>
          <a:noFill/>
        </p:spPr>
        <p:txBody>
          <a:bodyPr wrap="square">
            <a:spAutoFit/>
          </a:bodyPr>
          <a:lstStyle/>
          <a:p>
            <a:pPr marL="0" indent="0" algn="ctr">
              <a:buNone/>
            </a:pPr>
            <a:r>
              <a:rPr lang="en-GB" sz="1800" dirty="0">
                <a:latin typeface="Helvetica Neue Thin" panose="020B0403020202020204" pitchFamily="34" charset="0"/>
                <a:ea typeface="Helvetica Neue Thin" panose="020B0403020202020204" pitchFamily="34" charset="0"/>
              </a:rPr>
              <a:t>Example of primary data:  </a:t>
            </a:r>
            <a:r>
              <a:rPr lang="en-GB" sz="1800" b="1" dirty="0">
                <a:latin typeface="Helvetica Neue Thin" panose="020B0403020202020204" pitchFamily="34" charset="0"/>
                <a:ea typeface="Helvetica Neue Thin" panose="020B0403020202020204" pitchFamily="34" charset="0"/>
              </a:rPr>
              <a:t>Detection of open gutters and drainages for mosquito-borne infestation and sanitation in Accra</a:t>
            </a:r>
          </a:p>
        </p:txBody>
      </p:sp>
      <p:sp>
        <p:nvSpPr>
          <p:cNvPr id="7" name="Slide Number Placeholder 3">
            <a:extLst>
              <a:ext uri="{FF2B5EF4-FFF2-40B4-BE49-F238E27FC236}">
                <a16:creationId xmlns:a16="http://schemas.microsoft.com/office/drawing/2014/main" id="{3D6590DB-900C-1B1F-50F9-851D50D4F33A}"/>
              </a:ext>
            </a:extLst>
          </p:cNvPr>
          <p:cNvSpPr txBox="1">
            <a:spLocks/>
          </p:cNvSpPr>
          <p:nvPr/>
        </p:nvSpPr>
        <p:spPr>
          <a:xfrm>
            <a:off x="11275948" y="6373869"/>
            <a:ext cx="656972" cy="392691"/>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23</a:t>
            </a:fld>
            <a:endParaRPr lang="en-US" dirty="0">
              <a:solidFill>
                <a:srgbClr val="000000"/>
              </a:solidFill>
              <a:cs typeface="ＭＳ Ｐゴシック" charset="0"/>
            </a:endParaRPr>
          </a:p>
        </p:txBody>
      </p:sp>
    </p:spTree>
    <p:extLst>
      <p:ext uri="{BB962C8B-B14F-4D97-AF65-F5344CB8AC3E}">
        <p14:creationId xmlns:p14="http://schemas.microsoft.com/office/powerpoint/2010/main" val="33130816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survey&#10;&#10;Description automatically generated">
            <a:extLst>
              <a:ext uri="{FF2B5EF4-FFF2-40B4-BE49-F238E27FC236}">
                <a16:creationId xmlns:a16="http://schemas.microsoft.com/office/drawing/2014/main" id="{80F563CC-F2C7-7A8A-06AD-CF6E1A0BE4FA}"/>
              </a:ext>
            </a:extLst>
          </p:cNvPr>
          <p:cNvPicPr>
            <a:picLocks noChangeAspect="1"/>
          </p:cNvPicPr>
          <p:nvPr/>
        </p:nvPicPr>
        <p:blipFill>
          <a:blip r:embed="rId3"/>
          <a:stretch>
            <a:fillRect/>
          </a:stretch>
        </p:blipFill>
        <p:spPr>
          <a:xfrm>
            <a:off x="0" y="65375"/>
            <a:ext cx="11956581" cy="6353908"/>
          </a:xfrm>
          <a:prstGeom prst="rect">
            <a:avLst/>
          </a:prstGeom>
        </p:spPr>
      </p:pic>
      <p:sp>
        <p:nvSpPr>
          <p:cNvPr id="5" name="TextBox 4">
            <a:extLst>
              <a:ext uri="{FF2B5EF4-FFF2-40B4-BE49-F238E27FC236}">
                <a16:creationId xmlns:a16="http://schemas.microsoft.com/office/drawing/2014/main" id="{D81C64B4-7F12-A0D8-BFE5-B6D6F5EE5268}"/>
              </a:ext>
            </a:extLst>
          </p:cNvPr>
          <p:cNvSpPr txBox="1"/>
          <p:nvPr/>
        </p:nvSpPr>
        <p:spPr>
          <a:xfrm>
            <a:off x="7573108" y="1828800"/>
            <a:ext cx="4078892" cy="584775"/>
          </a:xfrm>
          <a:prstGeom prst="rect">
            <a:avLst/>
          </a:prstGeom>
          <a:noFill/>
          <a:ln>
            <a:solidFill>
              <a:schemeClr val="accent1"/>
            </a:solidFill>
          </a:ln>
        </p:spPr>
        <p:txBody>
          <a:bodyPr wrap="square" rtlCol="0">
            <a:spAutoFit/>
          </a:bodyPr>
          <a:lstStyle/>
          <a:p>
            <a:r>
              <a:rPr lang="en-GB" sz="1600" dirty="0">
                <a:latin typeface="Helvetica Neue" panose="02000503000000020004" pitchFamily="2" charset="0"/>
                <a:ea typeface="Helvetica Neue" panose="02000503000000020004" pitchFamily="2" charset="0"/>
                <a:cs typeface="Helvetica Neue" panose="02000503000000020004" pitchFamily="2" charset="0"/>
              </a:rPr>
              <a:t>Measurable disaster-related outcome</a:t>
            </a:r>
          </a:p>
          <a:p>
            <a:pPr marL="285750" indent="-285750">
              <a:buFont typeface="Wingdings" pitchFamily="2" charset="2"/>
              <a:buChar char="v"/>
            </a:pPr>
            <a:r>
              <a:rPr lang="en-GB" sz="1600" dirty="0">
                <a:latin typeface="Helvetica Neue" panose="02000503000000020004" pitchFamily="2" charset="0"/>
                <a:ea typeface="Helvetica Neue" panose="02000503000000020004" pitchFamily="2" charset="0"/>
                <a:cs typeface="Helvetica Neue" panose="02000503000000020004" pitchFamily="2" charset="0"/>
              </a:rPr>
              <a:t>Domestic Floods and vulnerability</a:t>
            </a:r>
          </a:p>
        </p:txBody>
      </p:sp>
      <p:sp>
        <p:nvSpPr>
          <p:cNvPr id="6" name="TextBox 5">
            <a:extLst>
              <a:ext uri="{FF2B5EF4-FFF2-40B4-BE49-F238E27FC236}">
                <a16:creationId xmlns:a16="http://schemas.microsoft.com/office/drawing/2014/main" id="{2ED33BC0-9C6E-8E8D-F3BE-43F8C442CCE7}"/>
              </a:ext>
            </a:extLst>
          </p:cNvPr>
          <p:cNvSpPr txBox="1"/>
          <p:nvPr/>
        </p:nvSpPr>
        <p:spPr>
          <a:xfrm>
            <a:off x="7573108" y="2592179"/>
            <a:ext cx="4078892" cy="584775"/>
          </a:xfrm>
          <a:prstGeom prst="rect">
            <a:avLst/>
          </a:prstGeom>
          <a:noFill/>
          <a:ln>
            <a:solidFill>
              <a:schemeClr val="accent1"/>
            </a:solidFill>
          </a:ln>
        </p:spPr>
        <p:txBody>
          <a:bodyPr wrap="square" rtlCol="0">
            <a:spAutoFit/>
          </a:bodyPr>
          <a:lstStyle/>
          <a:p>
            <a:r>
              <a:rPr lang="en-GB" sz="1600" dirty="0">
                <a:latin typeface="Helvetica Neue" panose="02000503000000020004" pitchFamily="2" charset="0"/>
                <a:ea typeface="Helvetica Neue" panose="02000503000000020004" pitchFamily="2" charset="0"/>
                <a:cs typeface="Helvetica Neue" panose="02000503000000020004" pitchFamily="2" charset="0"/>
              </a:rPr>
              <a:t>Measurable data for urban landscape</a:t>
            </a:r>
          </a:p>
          <a:p>
            <a:pPr marL="285750" indent="-285750">
              <a:buFont typeface="Wingdings" pitchFamily="2" charset="2"/>
              <a:buChar char="v"/>
            </a:pPr>
            <a:r>
              <a:rPr lang="en-GB" sz="1600" dirty="0">
                <a:latin typeface="Helvetica Neue" panose="02000503000000020004" pitchFamily="2" charset="0"/>
                <a:ea typeface="Helvetica Neue" panose="02000503000000020004" pitchFamily="2" charset="0"/>
                <a:cs typeface="Helvetica Neue" panose="02000503000000020004" pitchFamily="2" charset="0"/>
              </a:rPr>
              <a:t>Open sewer Infrastructure and network</a:t>
            </a:r>
          </a:p>
        </p:txBody>
      </p:sp>
      <p:sp>
        <p:nvSpPr>
          <p:cNvPr id="7" name="TextBox 6">
            <a:extLst>
              <a:ext uri="{FF2B5EF4-FFF2-40B4-BE49-F238E27FC236}">
                <a16:creationId xmlns:a16="http://schemas.microsoft.com/office/drawing/2014/main" id="{53B473C0-65CA-49BB-B684-1AE56A7C9F5D}"/>
              </a:ext>
            </a:extLst>
          </p:cNvPr>
          <p:cNvSpPr txBox="1"/>
          <p:nvPr/>
        </p:nvSpPr>
        <p:spPr>
          <a:xfrm>
            <a:off x="7573108" y="3355558"/>
            <a:ext cx="4078892" cy="584775"/>
          </a:xfrm>
          <a:prstGeom prst="rect">
            <a:avLst/>
          </a:prstGeom>
          <a:noFill/>
          <a:ln>
            <a:solidFill>
              <a:schemeClr val="accent1"/>
            </a:solidFill>
          </a:ln>
        </p:spPr>
        <p:txBody>
          <a:bodyPr wrap="square" rtlCol="0">
            <a:spAutoFit/>
          </a:bodyPr>
          <a:lstStyle/>
          <a:p>
            <a:r>
              <a:rPr lang="en-GB" sz="1600" dirty="0">
                <a:latin typeface="Helvetica Neue" panose="02000503000000020004" pitchFamily="2" charset="0"/>
                <a:ea typeface="Helvetica Neue" panose="02000503000000020004" pitchFamily="2" charset="0"/>
                <a:cs typeface="Helvetica Neue" panose="02000503000000020004" pitchFamily="2" charset="0"/>
              </a:rPr>
              <a:t>Measurable entomological outcome</a:t>
            </a:r>
          </a:p>
          <a:p>
            <a:pPr marL="285750" indent="-285750">
              <a:buFont typeface="Wingdings" pitchFamily="2" charset="2"/>
              <a:buChar char="v"/>
            </a:pPr>
            <a:r>
              <a:rPr lang="en-GB" sz="1600" dirty="0">
                <a:latin typeface="Helvetica Neue" panose="02000503000000020004" pitchFamily="2" charset="0"/>
                <a:ea typeface="Helvetica Neue" panose="02000503000000020004" pitchFamily="2" charset="0"/>
                <a:cs typeface="Helvetica Neue" panose="02000503000000020004" pitchFamily="2" charset="0"/>
              </a:rPr>
              <a:t>Mosquito abundance</a:t>
            </a:r>
          </a:p>
        </p:txBody>
      </p:sp>
      <p:sp>
        <p:nvSpPr>
          <p:cNvPr id="8" name="TextBox 7">
            <a:extLst>
              <a:ext uri="{FF2B5EF4-FFF2-40B4-BE49-F238E27FC236}">
                <a16:creationId xmlns:a16="http://schemas.microsoft.com/office/drawing/2014/main" id="{968A1A5F-4CDE-49BE-82FE-9EBC341FEE4C}"/>
              </a:ext>
            </a:extLst>
          </p:cNvPr>
          <p:cNvSpPr txBox="1"/>
          <p:nvPr/>
        </p:nvSpPr>
        <p:spPr>
          <a:xfrm>
            <a:off x="7573108" y="4100871"/>
            <a:ext cx="4078892" cy="584775"/>
          </a:xfrm>
          <a:prstGeom prst="rect">
            <a:avLst/>
          </a:prstGeom>
          <a:noFill/>
          <a:ln>
            <a:solidFill>
              <a:schemeClr val="accent1"/>
            </a:solidFill>
          </a:ln>
        </p:spPr>
        <p:txBody>
          <a:bodyPr wrap="square" rtlCol="0">
            <a:spAutoFit/>
          </a:bodyPr>
          <a:lstStyle/>
          <a:p>
            <a:r>
              <a:rPr lang="en-GB" sz="1600" dirty="0">
                <a:latin typeface="Helvetica Neue" panose="02000503000000020004" pitchFamily="2" charset="0"/>
                <a:ea typeface="Helvetica Neue" panose="02000503000000020004" pitchFamily="2" charset="0"/>
                <a:cs typeface="Helvetica Neue" panose="02000503000000020004" pitchFamily="2" charset="0"/>
              </a:rPr>
              <a:t>Measurable environmental outcome</a:t>
            </a:r>
          </a:p>
          <a:p>
            <a:pPr marL="285750" indent="-285750">
              <a:buFont typeface="Wingdings" pitchFamily="2" charset="2"/>
              <a:buChar char="v"/>
            </a:pPr>
            <a:r>
              <a:rPr lang="en-GB" sz="1600" dirty="0">
                <a:latin typeface="Helvetica Neue" panose="02000503000000020004" pitchFamily="2" charset="0"/>
                <a:ea typeface="Helvetica Neue" panose="02000503000000020004" pitchFamily="2" charset="0"/>
                <a:cs typeface="Helvetica Neue" panose="02000503000000020004" pitchFamily="2" charset="0"/>
              </a:rPr>
              <a:t>Broader WASH index</a:t>
            </a:r>
          </a:p>
        </p:txBody>
      </p:sp>
      <p:sp>
        <p:nvSpPr>
          <p:cNvPr id="9" name="TextBox 8">
            <a:extLst>
              <a:ext uri="{FF2B5EF4-FFF2-40B4-BE49-F238E27FC236}">
                <a16:creationId xmlns:a16="http://schemas.microsoft.com/office/drawing/2014/main" id="{115DA370-D84E-A06A-A8BF-5AB663EED878}"/>
              </a:ext>
            </a:extLst>
          </p:cNvPr>
          <p:cNvSpPr txBox="1"/>
          <p:nvPr/>
        </p:nvSpPr>
        <p:spPr>
          <a:xfrm>
            <a:off x="7573108" y="69385"/>
            <a:ext cx="3294184" cy="307777"/>
          </a:xfrm>
          <a:prstGeom prst="rect">
            <a:avLst/>
          </a:prstGeom>
          <a:noFill/>
        </p:spPr>
        <p:txBody>
          <a:bodyPr wrap="square" rtlCol="0">
            <a:spAutoFit/>
          </a:bodyPr>
          <a:lstStyle/>
          <a:p>
            <a:r>
              <a:rPr lang="en-GB" sz="1400" b="1" dirty="0">
                <a:latin typeface="Arial" panose="020B0604020202020204" pitchFamily="34" charset="0"/>
                <a:cs typeface="Arial" panose="020B0604020202020204" pitchFamily="34" charset="0"/>
              </a:rPr>
              <a:t>Primary outcome of interest</a:t>
            </a:r>
          </a:p>
        </p:txBody>
      </p:sp>
      <p:sp>
        <p:nvSpPr>
          <p:cNvPr id="10" name="TextBox 9">
            <a:extLst>
              <a:ext uri="{FF2B5EF4-FFF2-40B4-BE49-F238E27FC236}">
                <a16:creationId xmlns:a16="http://schemas.microsoft.com/office/drawing/2014/main" id="{B8025B40-4E2B-2936-2B7D-079E235980CB}"/>
              </a:ext>
            </a:extLst>
          </p:cNvPr>
          <p:cNvSpPr txBox="1"/>
          <p:nvPr/>
        </p:nvSpPr>
        <p:spPr>
          <a:xfrm>
            <a:off x="10421815" y="721372"/>
            <a:ext cx="1394089" cy="615553"/>
          </a:xfrm>
          <a:prstGeom prst="rect">
            <a:avLst/>
          </a:prstGeom>
          <a:noFill/>
        </p:spPr>
        <p:txBody>
          <a:bodyPr wrap="square" rtlCol="0">
            <a:spAutoFit/>
          </a:bodyPr>
          <a:lstStyle/>
          <a:p>
            <a:r>
              <a:rPr lang="en-GB" sz="1600" dirty="0">
                <a:latin typeface="Arial" panose="020B0604020202020204" pitchFamily="34" charset="0"/>
                <a:cs typeface="Arial" panose="020B0604020202020204" pitchFamily="34" charset="0"/>
              </a:rPr>
              <a:t>(Malaria)</a:t>
            </a:r>
          </a:p>
          <a:p>
            <a:endParaRPr lang="en-GB" dirty="0"/>
          </a:p>
        </p:txBody>
      </p:sp>
      <p:sp>
        <p:nvSpPr>
          <p:cNvPr id="11" name="TextBox 10">
            <a:extLst>
              <a:ext uri="{FF2B5EF4-FFF2-40B4-BE49-F238E27FC236}">
                <a16:creationId xmlns:a16="http://schemas.microsoft.com/office/drawing/2014/main" id="{504FE28C-0726-ED99-F7C0-BA24B4862A20}"/>
              </a:ext>
            </a:extLst>
          </p:cNvPr>
          <p:cNvSpPr txBox="1"/>
          <p:nvPr/>
        </p:nvSpPr>
        <p:spPr>
          <a:xfrm>
            <a:off x="7573108" y="1468032"/>
            <a:ext cx="3294184" cy="307777"/>
          </a:xfrm>
          <a:prstGeom prst="rect">
            <a:avLst/>
          </a:prstGeom>
          <a:noFill/>
        </p:spPr>
        <p:txBody>
          <a:bodyPr wrap="square" rtlCol="0">
            <a:spAutoFit/>
          </a:bodyPr>
          <a:lstStyle/>
          <a:p>
            <a:r>
              <a:rPr lang="en-GB" sz="1400" b="1" dirty="0">
                <a:latin typeface="Arial" panose="020B0604020202020204" pitchFamily="34" charset="0"/>
                <a:cs typeface="Arial" panose="020B0604020202020204" pitchFamily="34" charset="0"/>
              </a:rPr>
              <a:t>Secondary outcome(s) of interest(s)</a:t>
            </a:r>
          </a:p>
        </p:txBody>
      </p:sp>
      <p:sp>
        <p:nvSpPr>
          <p:cNvPr id="12" name="TextBox 11">
            <a:extLst>
              <a:ext uri="{FF2B5EF4-FFF2-40B4-BE49-F238E27FC236}">
                <a16:creationId xmlns:a16="http://schemas.microsoft.com/office/drawing/2014/main" id="{EF96BAD9-B63D-2A6E-2EA8-3042D0832C17}"/>
              </a:ext>
            </a:extLst>
          </p:cNvPr>
          <p:cNvSpPr txBox="1"/>
          <p:nvPr/>
        </p:nvSpPr>
        <p:spPr>
          <a:xfrm>
            <a:off x="117230" y="5054976"/>
            <a:ext cx="2016370" cy="1384995"/>
          </a:xfrm>
          <a:prstGeom prst="rect">
            <a:avLst/>
          </a:prstGeom>
          <a:noFill/>
        </p:spPr>
        <p:txBody>
          <a:bodyPr wrap="square" rtlCol="0">
            <a:spAutoFit/>
          </a:bodyPr>
          <a:lstStyle/>
          <a:p>
            <a:r>
              <a:rPr lang="en-GB" sz="1400" b="1" dirty="0">
                <a:latin typeface="Arial" panose="020B0604020202020204" pitchFamily="34" charset="0"/>
                <a:cs typeface="Arial" panose="020B0604020202020204" pitchFamily="34" charset="0"/>
              </a:rPr>
              <a:t>This data is collected with the GoPro cameras and images with be trained and classified with a ML classification model</a:t>
            </a:r>
          </a:p>
        </p:txBody>
      </p:sp>
      <p:sp>
        <p:nvSpPr>
          <p:cNvPr id="13" name="TextBox 12">
            <a:extLst>
              <a:ext uri="{FF2B5EF4-FFF2-40B4-BE49-F238E27FC236}">
                <a16:creationId xmlns:a16="http://schemas.microsoft.com/office/drawing/2014/main" id="{6C0EACAE-EB74-E979-8E14-A5A63346425F}"/>
              </a:ext>
            </a:extLst>
          </p:cNvPr>
          <p:cNvSpPr txBox="1"/>
          <p:nvPr/>
        </p:nvSpPr>
        <p:spPr>
          <a:xfrm>
            <a:off x="5095064" y="6116170"/>
            <a:ext cx="6720840" cy="261610"/>
          </a:xfrm>
          <a:prstGeom prst="rect">
            <a:avLst/>
          </a:prstGeom>
          <a:noFill/>
        </p:spPr>
        <p:txBody>
          <a:bodyPr wrap="square" rtlCol="0">
            <a:spAutoFit/>
          </a:bodyPr>
          <a:lstStyle/>
          <a:p>
            <a:r>
              <a:rPr lang="en-GB" sz="1100" b="1" dirty="0">
                <a:latin typeface="Arial" panose="020B0604020202020204" pitchFamily="34" charset="0"/>
                <a:cs typeface="Arial" panose="020B0604020202020204" pitchFamily="34" charset="0"/>
              </a:rPr>
              <a:t>This data is collected with the tablet application tool i.e., Survey CTO with a trained enumerator.</a:t>
            </a:r>
          </a:p>
        </p:txBody>
      </p:sp>
      <p:sp>
        <p:nvSpPr>
          <p:cNvPr id="14" name="TextBox 13">
            <a:extLst>
              <a:ext uri="{FF2B5EF4-FFF2-40B4-BE49-F238E27FC236}">
                <a16:creationId xmlns:a16="http://schemas.microsoft.com/office/drawing/2014/main" id="{83F6328F-FCD1-5BFC-3B07-DC9FDF028865}"/>
              </a:ext>
            </a:extLst>
          </p:cNvPr>
          <p:cNvSpPr txBox="1"/>
          <p:nvPr/>
        </p:nvSpPr>
        <p:spPr>
          <a:xfrm>
            <a:off x="7326553" y="65375"/>
            <a:ext cx="4630028" cy="4834871"/>
          </a:xfrm>
          <a:prstGeom prst="rect">
            <a:avLst/>
          </a:prstGeom>
          <a:noFill/>
          <a:ln w="38100">
            <a:solidFill>
              <a:schemeClr val="accent1">
                <a:lumMod val="50000"/>
              </a:schemeClr>
            </a:solidFill>
          </a:ln>
        </p:spPr>
        <p:txBody>
          <a:bodyPr wrap="square" rtlCol="0">
            <a:spAutoFit/>
          </a:bodyPr>
          <a:lstStyle/>
          <a:p>
            <a:endParaRPr lang="en-GB" dirty="0"/>
          </a:p>
        </p:txBody>
      </p:sp>
      <p:sp>
        <p:nvSpPr>
          <p:cNvPr id="3" name="Slide Number Placeholder 3">
            <a:extLst>
              <a:ext uri="{FF2B5EF4-FFF2-40B4-BE49-F238E27FC236}">
                <a16:creationId xmlns:a16="http://schemas.microsoft.com/office/drawing/2014/main" id="{9F259832-0120-AF35-799F-E2901F638100}"/>
              </a:ext>
            </a:extLst>
          </p:cNvPr>
          <p:cNvSpPr txBox="1">
            <a:spLocks/>
          </p:cNvSpPr>
          <p:nvPr/>
        </p:nvSpPr>
        <p:spPr>
          <a:xfrm>
            <a:off x="11275948" y="6373869"/>
            <a:ext cx="656972" cy="392691"/>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24</a:t>
            </a:fld>
            <a:endParaRPr lang="en-US" dirty="0">
              <a:solidFill>
                <a:srgbClr val="000000"/>
              </a:solidFill>
              <a:cs typeface="ＭＳ Ｐゴシック" charset="0"/>
            </a:endParaRPr>
          </a:p>
        </p:txBody>
      </p:sp>
    </p:spTree>
    <p:extLst>
      <p:ext uri="{BB962C8B-B14F-4D97-AF65-F5344CB8AC3E}">
        <p14:creationId xmlns:p14="http://schemas.microsoft.com/office/powerpoint/2010/main" val="36041501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map with green lines&#10;&#10;Description automatically generated">
            <a:extLst>
              <a:ext uri="{FF2B5EF4-FFF2-40B4-BE49-F238E27FC236}">
                <a16:creationId xmlns:a16="http://schemas.microsoft.com/office/drawing/2014/main" id="{0E3DBE27-D8ED-54E9-52A4-45434D9F6C7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705" y="626744"/>
            <a:ext cx="5634624" cy="3545206"/>
          </a:xfrm>
          <a:prstGeom prst="rect">
            <a:avLst/>
          </a:prstGeom>
          <a:ln>
            <a:solidFill>
              <a:schemeClr val="tx1"/>
            </a:solidFill>
          </a:ln>
        </p:spPr>
      </p:pic>
      <p:pic>
        <p:nvPicPr>
          <p:cNvPr id="3" name="Picture 2" descr="A collage of different types of garbage&#10;&#10;Description automatically generated">
            <a:extLst>
              <a:ext uri="{FF2B5EF4-FFF2-40B4-BE49-F238E27FC236}">
                <a16:creationId xmlns:a16="http://schemas.microsoft.com/office/drawing/2014/main" id="{E853C50A-2FED-2F2B-8AE6-006194B94FA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63540" y="626744"/>
            <a:ext cx="6341465" cy="3545206"/>
          </a:xfrm>
          <a:prstGeom prst="rect">
            <a:avLst/>
          </a:prstGeom>
          <a:ln>
            <a:solidFill>
              <a:schemeClr val="tx1"/>
            </a:solidFill>
          </a:ln>
        </p:spPr>
      </p:pic>
      <p:sp>
        <p:nvSpPr>
          <p:cNvPr id="4" name="TextBox 3">
            <a:extLst>
              <a:ext uri="{FF2B5EF4-FFF2-40B4-BE49-F238E27FC236}">
                <a16:creationId xmlns:a16="http://schemas.microsoft.com/office/drawing/2014/main" id="{6FC50E1E-0A3D-C29F-ADB2-7C1E61879880}"/>
              </a:ext>
            </a:extLst>
          </p:cNvPr>
          <p:cNvSpPr txBox="1"/>
          <p:nvPr/>
        </p:nvSpPr>
        <p:spPr>
          <a:xfrm>
            <a:off x="149677" y="4171950"/>
            <a:ext cx="5440680" cy="1600438"/>
          </a:xfrm>
          <a:prstGeom prst="rect">
            <a:avLst/>
          </a:prstGeom>
          <a:noFill/>
        </p:spPr>
        <p:txBody>
          <a:bodyPr wrap="square" rtlCol="0">
            <a:spAutoFit/>
          </a:bodyPr>
          <a:lstStyle/>
          <a:p>
            <a:r>
              <a:rPr lang="en-GB" sz="1400" dirty="0">
                <a:latin typeface="Arial" panose="020B0604020202020204" pitchFamily="34" charset="0"/>
                <a:cs typeface="Arial" panose="020B0604020202020204" pitchFamily="34" charset="0"/>
              </a:rPr>
              <a:t>Figure 1: Drainage survey with GoPro camera. All points represent locations of where pictures were taken to capture exposed drainages/gutters in Sabon Zongo (New Settlement), Accra, Ghana.</a:t>
            </a:r>
          </a:p>
          <a:p>
            <a:endParaRPr lang="en-GB" sz="1400" dirty="0">
              <a:latin typeface="Arial" panose="020B0604020202020204" pitchFamily="34" charset="0"/>
              <a:cs typeface="Arial" panose="020B0604020202020204" pitchFamily="34" charset="0"/>
            </a:endParaRPr>
          </a:p>
          <a:p>
            <a:r>
              <a:rPr lang="en-GB" sz="1400" b="1" dirty="0">
                <a:latin typeface="Arial" panose="020B0604020202020204" pitchFamily="34" charset="0"/>
                <a:cs typeface="Arial" panose="020B0604020202020204" pitchFamily="34" charset="0"/>
              </a:rPr>
              <a:t>From the drainage survey, we manage to collect up to 2,033 sample points where these drainages/gutters were exposed.</a:t>
            </a:r>
          </a:p>
        </p:txBody>
      </p:sp>
      <p:sp>
        <p:nvSpPr>
          <p:cNvPr id="5" name="TextBox 4">
            <a:extLst>
              <a:ext uri="{FF2B5EF4-FFF2-40B4-BE49-F238E27FC236}">
                <a16:creationId xmlns:a16="http://schemas.microsoft.com/office/drawing/2014/main" id="{78A4351C-C549-1F27-AF8A-41EE0AE44404}"/>
              </a:ext>
            </a:extLst>
          </p:cNvPr>
          <p:cNvSpPr txBox="1"/>
          <p:nvPr/>
        </p:nvSpPr>
        <p:spPr>
          <a:xfrm>
            <a:off x="5639836" y="4171950"/>
            <a:ext cx="6552164" cy="2677656"/>
          </a:xfrm>
          <a:prstGeom prst="rect">
            <a:avLst/>
          </a:prstGeom>
          <a:noFill/>
        </p:spPr>
        <p:txBody>
          <a:bodyPr wrap="square" rtlCol="0">
            <a:spAutoFit/>
          </a:bodyPr>
          <a:lstStyle/>
          <a:p>
            <a:r>
              <a:rPr lang="en-GB" sz="1400" dirty="0">
                <a:effectLst/>
                <a:latin typeface="Arial" panose="020B0604020202020204" pitchFamily="34" charset="0"/>
                <a:ea typeface="Aptos" panose="020B0004020202020204" pitchFamily="34" charset="0"/>
                <a:cs typeface="Arial" panose="020B0604020202020204" pitchFamily="34" charset="0"/>
              </a:rPr>
              <a:t>Figure 2: A - clean drain, B – stagnated drain; C – Drainage choked with rubbish; D – Run-off drain where the filth has overflown out of the drain and on to land. These images were drawn at random for the drainage survey and were imple</a:t>
            </a:r>
            <a:r>
              <a:rPr lang="en-GB" sz="1400" dirty="0">
                <a:latin typeface="Arial" panose="020B0604020202020204" pitchFamily="34" charset="0"/>
                <a:ea typeface="Aptos" panose="020B0004020202020204" pitchFamily="34" charset="0"/>
                <a:cs typeface="Arial" panose="020B0604020202020204" pitchFamily="34" charset="0"/>
              </a:rPr>
              <a:t>mented as exhibits in a focus group to test how the respondents perceive the health and sanitary dangers of these exposed drainages.</a:t>
            </a:r>
          </a:p>
          <a:p>
            <a:endParaRPr lang="en-GB" sz="1400" dirty="0">
              <a:latin typeface="Arial" panose="020B0604020202020204" pitchFamily="34" charset="0"/>
              <a:ea typeface="Aptos" panose="020B0004020202020204" pitchFamily="34" charset="0"/>
              <a:cs typeface="Arial" panose="020B0604020202020204" pitchFamily="34" charset="0"/>
            </a:endParaRPr>
          </a:p>
          <a:p>
            <a:r>
              <a:rPr lang="en-GB" sz="1400" dirty="0">
                <a:effectLst/>
                <a:latin typeface="Arial" panose="020B0604020202020204" pitchFamily="34" charset="0"/>
                <a:ea typeface="Aptos" panose="020B0004020202020204" pitchFamily="34" charset="0"/>
                <a:cs typeface="Arial" panose="020B0604020202020204" pitchFamily="34" charset="0"/>
              </a:rPr>
              <a:t>Format: three focus group sessions—one for 10 men only, one for 10 women only, and one mixed group for 10 youths (totalling 30 respondents)—were conducted to gauge their 'lived experiences' regarding the sanitation situation and gutters.</a:t>
            </a:r>
          </a:p>
          <a:p>
            <a:endParaRPr lang="en-GB" sz="1400" dirty="0">
              <a:latin typeface="Arial" panose="020B0604020202020204" pitchFamily="34" charset="0"/>
              <a:ea typeface="Aptos" panose="020B0004020202020204" pitchFamily="34" charset="0"/>
              <a:cs typeface="Arial" panose="020B0604020202020204" pitchFamily="34" charset="0"/>
            </a:endParaRPr>
          </a:p>
          <a:p>
            <a:r>
              <a:rPr lang="en-GB" sz="1400" b="1" dirty="0">
                <a:effectLst/>
                <a:latin typeface="Arial" panose="020B0604020202020204" pitchFamily="34" charset="0"/>
                <a:ea typeface="Aptos" panose="020B0004020202020204" pitchFamily="34" charset="0"/>
                <a:cs typeface="Arial" panose="020B0604020202020204" pitchFamily="34" charset="0"/>
              </a:rPr>
              <a:t>Qualitative data: 139 pages worth of information.</a:t>
            </a:r>
          </a:p>
        </p:txBody>
      </p:sp>
      <p:sp>
        <p:nvSpPr>
          <p:cNvPr id="6" name="Slide Number Placeholder 3">
            <a:extLst>
              <a:ext uri="{FF2B5EF4-FFF2-40B4-BE49-F238E27FC236}">
                <a16:creationId xmlns:a16="http://schemas.microsoft.com/office/drawing/2014/main" id="{364F9578-82FC-E46D-2BAC-E9F2ECADEABE}"/>
              </a:ext>
            </a:extLst>
          </p:cNvPr>
          <p:cNvSpPr txBox="1">
            <a:spLocks/>
          </p:cNvSpPr>
          <p:nvPr/>
        </p:nvSpPr>
        <p:spPr>
          <a:xfrm>
            <a:off x="11275948" y="6373869"/>
            <a:ext cx="656972" cy="392691"/>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25</a:t>
            </a:fld>
            <a:endParaRPr lang="en-US" dirty="0">
              <a:solidFill>
                <a:srgbClr val="000000"/>
              </a:solidFill>
              <a:cs typeface="ＭＳ Ｐゴシック" charset="0"/>
            </a:endParaRPr>
          </a:p>
        </p:txBody>
      </p:sp>
    </p:spTree>
    <p:extLst>
      <p:ext uri="{BB962C8B-B14F-4D97-AF65-F5344CB8AC3E}">
        <p14:creationId xmlns:p14="http://schemas.microsoft.com/office/powerpoint/2010/main" val="15161145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company name&#10;&#10;Description automatically generated">
            <a:hlinkClick r:id="rId2"/>
            <a:extLst>
              <a:ext uri="{FF2B5EF4-FFF2-40B4-BE49-F238E27FC236}">
                <a16:creationId xmlns:a16="http://schemas.microsoft.com/office/drawing/2014/main" id="{F898F694-E68F-7446-827B-A3455DBD9A0F}"/>
              </a:ext>
            </a:extLst>
          </p:cNvPr>
          <p:cNvPicPr>
            <a:picLocks noChangeAspect="1"/>
          </p:cNvPicPr>
          <p:nvPr/>
        </p:nvPicPr>
        <p:blipFill>
          <a:blip r:embed="rId3"/>
          <a:stretch>
            <a:fillRect/>
          </a:stretch>
        </p:blipFill>
        <p:spPr>
          <a:xfrm>
            <a:off x="831762" y="3988205"/>
            <a:ext cx="4388193" cy="2076432"/>
          </a:xfrm>
          <a:prstGeom prst="rect">
            <a:avLst/>
          </a:prstGeom>
        </p:spPr>
      </p:pic>
      <p:pic>
        <p:nvPicPr>
          <p:cNvPr id="5" name="Picture 4" descr="A picture containing logo&#10;&#10;Description automatically generated">
            <a:hlinkClick r:id="rId4"/>
            <a:extLst>
              <a:ext uri="{FF2B5EF4-FFF2-40B4-BE49-F238E27FC236}">
                <a16:creationId xmlns:a16="http://schemas.microsoft.com/office/drawing/2014/main" id="{3D5CE325-2636-0A40-A80E-184719F44DF3}"/>
              </a:ext>
            </a:extLst>
          </p:cNvPr>
          <p:cNvPicPr>
            <a:picLocks noChangeAspect="1"/>
          </p:cNvPicPr>
          <p:nvPr/>
        </p:nvPicPr>
        <p:blipFill>
          <a:blip r:embed="rId5"/>
          <a:stretch>
            <a:fillRect/>
          </a:stretch>
        </p:blipFill>
        <p:spPr>
          <a:xfrm>
            <a:off x="831763" y="708921"/>
            <a:ext cx="4388192" cy="3031842"/>
          </a:xfrm>
          <a:prstGeom prst="rect">
            <a:avLst/>
          </a:prstGeom>
        </p:spPr>
      </p:pic>
      <p:pic>
        <p:nvPicPr>
          <p:cNvPr id="7" name="Picture 6" descr="Graphical user interface, text, application&#10;&#10;Description automatically generated">
            <a:hlinkClick r:id="rId6"/>
            <a:extLst>
              <a:ext uri="{FF2B5EF4-FFF2-40B4-BE49-F238E27FC236}">
                <a16:creationId xmlns:a16="http://schemas.microsoft.com/office/drawing/2014/main" id="{2DC60FB9-9186-2F40-A92C-2D8E01E918E4}"/>
              </a:ext>
            </a:extLst>
          </p:cNvPr>
          <p:cNvPicPr>
            <a:picLocks noChangeAspect="1"/>
          </p:cNvPicPr>
          <p:nvPr/>
        </p:nvPicPr>
        <p:blipFill>
          <a:blip r:embed="rId7"/>
          <a:stretch>
            <a:fillRect/>
          </a:stretch>
        </p:blipFill>
        <p:spPr>
          <a:xfrm>
            <a:off x="5595166" y="702527"/>
            <a:ext cx="5006229" cy="2022606"/>
          </a:xfrm>
          <a:prstGeom prst="rect">
            <a:avLst/>
          </a:prstGeom>
        </p:spPr>
      </p:pic>
      <p:pic>
        <p:nvPicPr>
          <p:cNvPr id="9" name="Picture 8" descr="A picture containing company name&#10;&#10;Description automatically generated">
            <a:hlinkClick r:id="rId8"/>
            <a:extLst>
              <a:ext uri="{FF2B5EF4-FFF2-40B4-BE49-F238E27FC236}">
                <a16:creationId xmlns:a16="http://schemas.microsoft.com/office/drawing/2014/main" id="{087C120B-FCDC-1C42-9013-D7CBC141A55E}"/>
              </a:ext>
            </a:extLst>
          </p:cNvPr>
          <p:cNvPicPr>
            <a:picLocks noChangeAspect="1"/>
          </p:cNvPicPr>
          <p:nvPr/>
        </p:nvPicPr>
        <p:blipFill>
          <a:blip r:embed="rId9"/>
          <a:stretch>
            <a:fillRect/>
          </a:stretch>
        </p:blipFill>
        <p:spPr>
          <a:xfrm>
            <a:off x="5595166" y="2853838"/>
            <a:ext cx="5084723" cy="1548479"/>
          </a:xfrm>
          <a:prstGeom prst="rect">
            <a:avLst/>
          </a:prstGeom>
        </p:spPr>
      </p:pic>
      <p:pic>
        <p:nvPicPr>
          <p:cNvPr id="11" name="Picture 10" descr="Text&#10;&#10;Description automatically generated">
            <a:hlinkClick r:id="rId10"/>
            <a:extLst>
              <a:ext uri="{FF2B5EF4-FFF2-40B4-BE49-F238E27FC236}">
                <a16:creationId xmlns:a16="http://schemas.microsoft.com/office/drawing/2014/main" id="{F612AC35-6A0C-7D49-9D1F-2A01779B06D4}"/>
              </a:ext>
            </a:extLst>
          </p:cNvPr>
          <p:cNvPicPr>
            <a:picLocks noChangeAspect="1"/>
          </p:cNvPicPr>
          <p:nvPr/>
        </p:nvPicPr>
        <p:blipFill>
          <a:blip r:embed="rId11"/>
          <a:stretch>
            <a:fillRect/>
          </a:stretch>
        </p:blipFill>
        <p:spPr>
          <a:xfrm>
            <a:off x="8207753" y="4818580"/>
            <a:ext cx="2393642" cy="1149545"/>
          </a:xfrm>
          <a:prstGeom prst="rect">
            <a:avLst/>
          </a:prstGeom>
        </p:spPr>
      </p:pic>
      <p:sp>
        <p:nvSpPr>
          <p:cNvPr id="12" name="TextBox 11">
            <a:extLst>
              <a:ext uri="{FF2B5EF4-FFF2-40B4-BE49-F238E27FC236}">
                <a16:creationId xmlns:a16="http://schemas.microsoft.com/office/drawing/2014/main" id="{D9EAE93D-FCC6-C642-B010-B8FCC2E9B9F8}"/>
              </a:ext>
            </a:extLst>
          </p:cNvPr>
          <p:cNvSpPr txBox="1"/>
          <p:nvPr/>
        </p:nvSpPr>
        <p:spPr>
          <a:xfrm>
            <a:off x="1342924" y="90571"/>
            <a:ext cx="9506151" cy="369332"/>
          </a:xfrm>
          <a:prstGeom prst="rect">
            <a:avLst/>
          </a:prstGeom>
          <a:noFill/>
        </p:spPr>
        <p:txBody>
          <a:bodyPr wrap="square">
            <a:spAutoFit/>
          </a:bodyPr>
          <a:lstStyle/>
          <a:p>
            <a:pPr marL="0" indent="0" algn="ctr">
              <a:buNone/>
            </a:pPr>
            <a:r>
              <a:rPr lang="en-GB" sz="1800" dirty="0">
                <a:latin typeface="Helvetica Neue Thin" panose="020B0403020202020204" pitchFamily="34" charset="0"/>
                <a:ea typeface="Helvetica Neue Thin" panose="020B0403020202020204" pitchFamily="34" charset="0"/>
              </a:rPr>
              <a:t>Examples of open primary data</a:t>
            </a:r>
            <a:r>
              <a:rPr lang="en-GB" dirty="0">
                <a:latin typeface="Helvetica Neue Thin" panose="020B0403020202020204" pitchFamily="34" charset="0"/>
                <a:ea typeface="Helvetica Neue Thin" panose="020B0403020202020204" pitchFamily="34" charset="0"/>
              </a:rPr>
              <a:t> for health research in Global South</a:t>
            </a:r>
            <a:endParaRPr lang="en-GB" sz="1800" b="1" dirty="0">
              <a:latin typeface="Helvetica Neue Thin" panose="020B0403020202020204" pitchFamily="34" charset="0"/>
              <a:ea typeface="Helvetica Neue Thin" panose="020B0403020202020204" pitchFamily="34" charset="0"/>
            </a:endParaRPr>
          </a:p>
        </p:txBody>
      </p:sp>
      <p:pic>
        <p:nvPicPr>
          <p:cNvPr id="4" name="Picture 3" descr="A picture containing text&#10;&#10;Description automatically generated">
            <a:hlinkClick r:id="rId12"/>
            <a:extLst>
              <a:ext uri="{FF2B5EF4-FFF2-40B4-BE49-F238E27FC236}">
                <a16:creationId xmlns:a16="http://schemas.microsoft.com/office/drawing/2014/main" id="{BF91A51B-7181-95CD-DC2E-4069C207954A}"/>
              </a:ext>
            </a:extLst>
          </p:cNvPr>
          <p:cNvPicPr>
            <a:picLocks noChangeAspect="1"/>
          </p:cNvPicPr>
          <p:nvPr/>
        </p:nvPicPr>
        <p:blipFill>
          <a:blip r:embed="rId13"/>
          <a:stretch>
            <a:fillRect/>
          </a:stretch>
        </p:blipFill>
        <p:spPr>
          <a:xfrm>
            <a:off x="5522931" y="4818580"/>
            <a:ext cx="2494968" cy="1309858"/>
          </a:xfrm>
          <a:prstGeom prst="rect">
            <a:avLst/>
          </a:prstGeom>
        </p:spPr>
      </p:pic>
      <p:pic>
        <p:nvPicPr>
          <p:cNvPr id="2" name="Picture 1" descr="A picture containing logo&#10;&#10;Description automatically generated">
            <a:hlinkClick r:id="rId4"/>
            <a:extLst>
              <a:ext uri="{FF2B5EF4-FFF2-40B4-BE49-F238E27FC236}">
                <a16:creationId xmlns:a16="http://schemas.microsoft.com/office/drawing/2014/main" id="{D5AC4E21-DFD3-6343-1E16-6F5579DCF689}"/>
              </a:ext>
            </a:extLst>
          </p:cNvPr>
          <p:cNvPicPr>
            <a:picLocks noChangeAspect="1"/>
          </p:cNvPicPr>
          <p:nvPr/>
        </p:nvPicPr>
        <p:blipFill>
          <a:blip r:embed="rId5"/>
          <a:stretch>
            <a:fillRect/>
          </a:stretch>
        </p:blipFill>
        <p:spPr>
          <a:xfrm>
            <a:off x="831763" y="702527"/>
            <a:ext cx="4388192" cy="3031842"/>
          </a:xfrm>
          <a:prstGeom prst="rect">
            <a:avLst/>
          </a:prstGeom>
        </p:spPr>
      </p:pic>
      <p:sp>
        <p:nvSpPr>
          <p:cNvPr id="6" name="Slide Number Placeholder 3">
            <a:extLst>
              <a:ext uri="{FF2B5EF4-FFF2-40B4-BE49-F238E27FC236}">
                <a16:creationId xmlns:a16="http://schemas.microsoft.com/office/drawing/2014/main" id="{1CF8F130-D789-E7E6-D084-5578CB7C2BDD}"/>
              </a:ext>
            </a:extLst>
          </p:cNvPr>
          <p:cNvSpPr txBox="1">
            <a:spLocks/>
          </p:cNvSpPr>
          <p:nvPr/>
        </p:nvSpPr>
        <p:spPr>
          <a:xfrm>
            <a:off x="11275948" y="6373869"/>
            <a:ext cx="656972" cy="392691"/>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26</a:t>
            </a:fld>
            <a:endParaRPr lang="en-US" dirty="0">
              <a:solidFill>
                <a:srgbClr val="000000"/>
              </a:solidFill>
              <a:cs typeface="ＭＳ Ｐゴシック" charset="0"/>
            </a:endParaRPr>
          </a:p>
        </p:txBody>
      </p:sp>
    </p:spTree>
    <p:extLst>
      <p:ext uri="{BB962C8B-B14F-4D97-AF65-F5344CB8AC3E}">
        <p14:creationId xmlns:p14="http://schemas.microsoft.com/office/powerpoint/2010/main" val="370983313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8FD2B54-6CFF-F14C-81B0-E923652275BE}"/>
              </a:ext>
            </a:extLst>
          </p:cNvPr>
          <p:cNvSpPr txBox="1"/>
          <p:nvPr/>
        </p:nvSpPr>
        <p:spPr>
          <a:xfrm>
            <a:off x="181103" y="5122226"/>
            <a:ext cx="11829792" cy="523220"/>
          </a:xfrm>
          <a:prstGeom prst="rect">
            <a:avLst/>
          </a:prstGeom>
          <a:solidFill>
            <a:schemeClr val="bg2"/>
          </a:solidFill>
        </p:spPr>
        <p:txBody>
          <a:bodyPr wrap="square" rtlCol="0">
            <a:spAutoFit/>
          </a:bodyPr>
          <a:lstStyle/>
          <a:p>
            <a:r>
              <a:rPr lang="en-GB" sz="1400" dirty="0">
                <a:latin typeface="Helvetica Neue Light" panose="02000403000000020004" pitchFamily="2" charset="0"/>
                <a:ea typeface="Helvetica Neue Light" panose="02000403000000020004" pitchFamily="2" charset="0"/>
              </a:rPr>
              <a:t>We used </a:t>
            </a:r>
            <a:r>
              <a:rPr lang="en-GB" sz="1400" b="1" dirty="0">
                <a:latin typeface="Helvetica Neue Light" panose="02000403000000020004" pitchFamily="2" charset="0"/>
                <a:ea typeface="Helvetica Neue Light" panose="02000403000000020004" pitchFamily="2" charset="0"/>
              </a:rPr>
              <a:t>external secondary data</a:t>
            </a:r>
            <a:r>
              <a:rPr lang="en-GB" sz="1400" dirty="0">
                <a:latin typeface="Helvetica Neue Light" panose="02000403000000020004" pitchFamily="2" charset="0"/>
                <a:ea typeface="Helvetica Neue Light" panose="02000403000000020004" pitchFamily="2" charset="0"/>
              </a:rPr>
              <a:t> from official statistics pertained to fire hazards and casualties for England and combined with </a:t>
            </a:r>
            <a:r>
              <a:rPr lang="en-GB" sz="1400" b="1" dirty="0">
                <a:latin typeface="Helvetica Neue Light" panose="02000403000000020004" pitchFamily="2" charset="0"/>
                <a:ea typeface="Helvetica Neue Light" panose="02000403000000020004" pitchFamily="2" charset="0"/>
              </a:rPr>
              <a:t>internal secondary data </a:t>
            </a:r>
            <a:r>
              <a:rPr lang="en-GB" sz="1400" dirty="0">
                <a:latin typeface="Helvetica Neue Light" panose="02000403000000020004" pitchFamily="2" charset="0"/>
                <a:ea typeface="Helvetica Neue Light" panose="02000403000000020004" pitchFamily="2" charset="0"/>
              </a:rPr>
              <a:t>from UCL’s CDRC registry to account for socioeconomic deprivation</a:t>
            </a:r>
          </a:p>
        </p:txBody>
      </p:sp>
      <p:sp>
        <p:nvSpPr>
          <p:cNvPr id="6" name="TextBox 5">
            <a:extLst>
              <a:ext uri="{FF2B5EF4-FFF2-40B4-BE49-F238E27FC236}">
                <a16:creationId xmlns:a16="http://schemas.microsoft.com/office/drawing/2014/main" id="{44DB8586-7902-E44C-8FB7-72CC4F5B5DEE}"/>
              </a:ext>
            </a:extLst>
          </p:cNvPr>
          <p:cNvSpPr txBox="1"/>
          <p:nvPr/>
        </p:nvSpPr>
        <p:spPr>
          <a:xfrm>
            <a:off x="1527279" y="23808"/>
            <a:ext cx="9260586" cy="369332"/>
          </a:xfrm>
          <a:prstGeom prst="rect">
            <a:avLst/>
          </a:prstGeom>
          <a:noFill/>
        </p:spPr>
        <p:txBody>
          <a:bodyPr wrap="square">
            <a:spAutoFit/>
          </a:bodyPr>
          <a:lstStyle/>
          <a:p>
            <a:pPr marL="0" indent="0" algn="ctr">
              <a:buNone/>
            </a:pPr>
            <a:r>
              <a:rPr lang="en-GB" sz="1800" dirty="0">
                <a:latin typeface="Helvetica Neue Thin" panose="020B0403020202020204" pitchFamily="34" charset="0"/>
                <a:ea typeface="Helvetica Neue Thin" panose="020B0403020202020204" pitchFamily="34" charset="0"/>
              </a:rPr>
              <a:t>Example of secondary data: </a:t>
            </a:r>
            <a:r>
              <a:rPr lang="en-GB" sz="1800" b="1" dirty="0">
                <a:latin typeface="Helvetica Neue Thin" panose="020B0403020202020204" pitchFamily="34" charset="0"/>
                <a:ea typeface="Helvetica Neue Thin" panose="020B0403020202020204" pitchFamily="34" charset="0"/>
              </a:rPr>
              <a:t>UK GOV &amp; Fire Hazards and Fire-related Casualties Data [</a:t>
            </a:r>
            <a:r>
              <a:rPr lang="en-GB" sz="1800" b="1" dirty="0">
                <a:latin typeface="Helvetica Neue Thin" panose="020B0403020202020204" pitchFamily="34" charset="0"/>
                <a:ea typeface="Helvetica Neue Thin" panose="020B0403020202020204" pitchFamily="34" charset="0"/>
                <a:hlinkClick r:id="rId2"/>
              </a:rPr>
              <a:t>LINK</a:t>
            </a:r>
            <a:r>
              <a:rPr lang="en-GB" sz="1800" b="1" dirty="0">
                <a:highlight>
                  <a:srgbClr val="D6D6D6"/>
                </a:highlight>
                <a:latin typeface="Helvetica Neue Thin" panose="020B0403020202020204" pitchFamily="34" charset="0"/>
                <a:ea typeface="Helvetica Neue Thin" panose="020B0403020202020204" pitchFamily="34" charset="0"/>
              </a:rPr>
              <a:t>]</a:t>
            </a:r>
          </a:p>
        </p:txBody>
      </p:sp>
      <p:pic>
        <p:nvPicPr>
          <p:cNvPr id="8" name="Picture 7" descr="Map&#10;&#10;Description automatically generated">
            <a:extLst>
              <a:ext uri="{FF2B5EF4-FFF2-40B4-BE49-F238E27FC236}">
                <a16:creationId xmlns:a16="http://schemas.microsoft.com/office/drawing/2014/main" id="{A3B8BA9A-6D2C-D34A-A92B-CB1F256D0113}"/>
              </a:ext>
            </a:extLst>
          </p:cNvPr>
          <p:cNvPicPr>
            <a:picLocks noChangeAspect="1"/>
          </p:cNvPicPr>
          <p:nvPr/>
        </p:nvPicPr>
        <p:blipFill>
          <a:blip r:embed="rId3"/>
          <a:stretch>
            <a:fillRect/>
          </a:stretch>
        </p:blipFill>
        <p:spPr>
          <a:xfrm>
            <a:off x="181103" y="579813"/>
            <a:ext cx="11829793" cy="4355740"/>
          </a:xfrm>
          <a:prstGeom prst="rect">
            <a:avLst/>
          </a:prstGeom>
        </p:spPr>
      </p:pic>
      <p:sp>
        <p:nvSpPr>
          <p:cNvPr id="2" name="TextBox 1">
            <a:extLst>
              <a:ext uri="{FF2B5EF4-FFF2-40B4-BE49-F238E27FC236}">
                <a16:creationId xmlns:a16="http://schemas.microsoft.com/office/drawing/2014/main" id="{C9B375E6-53B4-794A-B60D-A7171880CA30}"/>
              </a:ext>
            </a:extLst>
          </p:cNvPr>
          <p:cNvSpPr txBox="1"/>
          <p:nvPr/>
        </p:nvSpPr>
        <p:spPr>
          <a:xfrm>
            <a:off x="181103" y="5748429"/>
            <a:ext cx="6654037" cy="600164"/>
          </a:xfrm>
          <a:prstGeom prst="rect">
            <a:avLst/>
          </a:prstGeom>
          <a:noFill/>
        </p:spPr>
        <p:txBody>
          <a:bodyPr wrap="square" rtlCol="0">
            <a:spAutoFit/>
          </a:bodyPr>
          <a:lstStyle/>
          <a:p>
            <a:r>
              <a:rPr lang="en-GB" sz="1100" b="1" dirty="0">
                <a:latin typeface="HELVETICA NEUE THIN" panose="020B0403020202020204" pitchFamily="34" charset="0"/>
                <a:ea typeface="HELVETICA NEUE THIN" panose="020B0403020202020204" pitchFamily="34" charset="0"/>
              </a:rPr>
              <a:t>See s</a:t>
            </a:r>
            <a:r>
              <a:rPr lang="en-GB" sz="1100" b="1" dirty="0">
                <a:latin typeface="Helvetica Neue Thin" panose="020B0403020202020204" pitchFamily="34" charset="0"/>
                <a:ea typeface="Helvetica Neue Thin" panose="020B0403020202020204" pitchFamily="34" charset="0"/>
              </a:rPr>
              <a:t>ource(s): </a:t>
            </a:r>
            <a:r>
              <a:rPr lang="en-GB" sz="1100" b="0" i="0" u="none" strike="noStrike" dirty="0">
                <a:solidFill>
                  <a:srgbClr val="222222"/>
                </a:solidFill>
                <a:effectLst/>
                <a:latin typeface="Arial" panose="020B0604020202020204" pitchFamily="34" charset="0"/>
              </a:rPr>
              <a:t>Li, L., Musah, A., Thomas, M. G., &amp; Kostkova, P. (2022). </a:t>
            </a:r>
            <a:r>
              <a:rPr lang="en-GB" sz="1100" i="0" u="none" strike="noStrike" dirty="0">
                <a:effectLst/>
                <a:latin typeface="Arial" panose="020B0604020202020204" pitchFamily="34" charset="0"/>
              </a:rPr>
              <a:t>An ecological study exploring the geospatial associations between socioeconomic deprivation and fire-related dwelling casualties in the England (2010–2019). </a:t>
            </a:r>
            <a:r>
              <a:rPr lang="en-GB" sz="1100" b="0" i="1" u="none" strike="noStrike" dirty="0">
                <a:solidFill>
                  <a:srgbClr val="222222"/>
                </a:solidFill>
                <a:effectLst/>
                <a:latin typeface="Arial" panose="020B0604020202020204" pitchFamily="34" charset="0"/>
              </a:rPr>
              <a:t>Applied Geography, 144</a:t>
            </a:r>
            <a:r>
              <a:rPr lang="en-GB" sz="1100" b="0" i="0" u="none" strike="noStrike" dirty="0">
                <a:solidFill>
                  <a:srgbClr val="222222"/>
                </a:solidFill>
                <a:effectLst/>
                <a:latin typeface="Arial" panose="020B0604020202020204" pitchFamily="34" charset="0"/>
              </a:rPr>
              <a:t>, 102718. doi:10.1016/j.apgeog.2022.102718 </a:t>
            </a:r>
            <a:r>
              <a:rPr lang="en-GB" sz="1100" b="0" i="0" u="none" strike="noStrike" dirty="0">
                <a:solidFill>
                  <a:srgbClr val="222222"/>
                </a:solidFill>
                <a:effectLst/>
                <a:latin typeface="Arial" panose="020B0604020202020204" pitchFamily="34" charset="0"/>
                <a:hlinkClick r:id="rId4"/>
              </a:rPr>
              <a:t>[LINK]</a:t>
            </a:r>
            <a:endParaRPr lang="en-GB" sz="1100" b="0" i="0" u="none" strike="noStrike" dirty="0">
              <a:solidFill>
                <a:srgbClr val="222222"/>
              </a:solidFill>
              <a:effectLst/>
              <a:latin typeface="Arial" panose="020B0604020202020204" pitchFamily="34" charset="0"/>
            </a:endParaRPr>
          </a:p>
        </p:txBody>
      </p:sp>
      <p:sp>
        <p:nvSpPr>
          <p:cNvPr id="5" name="TextBox 4">
            <a:extLst>
              <a:ext uri="{FF2B5EF4-FFF2-40B4-BE49-F238E27FC236}">
                <a16:creationId xmlns:a16="http://schemas.microsoft.com/office/drawing/2014/main" id="{ACFFC9B5-4D24-1080-4D01-323E2F26F70D}"/>
              </a:ext>
            </a:extLst>
          </p:cNvPr>
          <p:cNvSpPr txBox="1"/>
          <p:nvPr/>
        </p:nvSpPr>
        <p:spPr>
          <a:xfrm>
            <a:off x="181103" y="6445870"/>
            <a:ext cx="4795800" cy="276999"/>
          </a:xfrm>
          <a:prstGeom prst="rect">
            <a:avLst/>
          </a:prstGeom>
          <a:noFill/>
        </p:spPr>
        <p:txBody>
          <a:bodyPr wrap="none" rtlCol="0">
            <a:spAutoFit/>
          </a:bodyPr>
          <a:lstStyle/>
          <a:p>
            <a:r>
              <a:rPr lang="en-GB" sz="1200" dirty="0">
                <a:latin typeface="Helvetica Neue" panose="02000503000000020004" pitchFamily="2" charset="0"/>
                <a:ea typeface="Helvetica Neue" panose="02000503000000020004" pitchFamily="2" charset="0"/>
                <a:cs typeface="Helvetica Neue" panose="02000503000000020004" pitchFamily="2" charset="0"/>
              </a:rPr>
              <a:t>Data sources: UK GOV Fire statistics incident level datasets </a:t>
            </a:r>
            <a:r>
              <a:rPr lang="en-GB" sz="1200" dirty="0">
                <a:latin typeface="Helvetica Neue" panose="02000503000000020004" pitchFamily="2" charset="0"/>
                <a:ea typeface="Helvetica Neue" panose="02000503000000020004" pitchFamily="2" charset="0"/>
                <a:cs typeface="Helvetica Neue" panose="02000503000000020004" pitchFamily="2" charset="0"/>
                <a:hlinkClick r:id="rId2"/>
              </a:rPr>
              <a:t>[LINK] </a:t>
            </a:r>
            <a:endParaRPr lang="en-GB" sz="12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 name="TextBox 3">
            <a:extLst>
              <a:ext uri="{FF2B5EF4-FFF2-40B4-BE49-F238E27FC236}">
                <a16:creationId xmlns:a16="http://schemas.microsoft.com/office/drawing/2014/main" id="{D0644F8F-8795-4AD7-B470-F1301D8B8234}"/>
              </a:ext>
            </a:extLst>
          </p:cNvPr>
          <p:cNvSpPr txBox="1"/>
          <p:nvPr/>
        </p:nvSpPr>
        <p:spPr>
          <a:xfrm>
            <a:off x="9018827" y="5726196"/>
            <a:ext cx="1931670" cy="1107996"/>
          </a:xfrm>
          <a:prstGeom prst="rect">
            <a:avLst/>
          </a:prstGeom>
          <a:noFill/>
        </p:spPr>
        <p:txBody>
          <a:bodyPr wrap="square" rtlCol="0">
            <a:spAutoFit/>
          </a:bodyPr>
          <a:lstStyle/>
          <a:p>
            <a:r>
              <a:rPr lang="en-GB" sz="1100" b="1" dirty="0">
                <a:latin typeface="HELVETICA NEUE THIN" panose="020B0403020202020204" pitchFamily="34" charset="0"/>
                <a:ea typeface="HELVETICA NEUE THIN" panose="020B0403020202020204" pitchFamily="34" charset="0"/>
              </a:rPr>
              <a:t>Themes: </a:t>
            </a:r>
          </a:p>
          <a:p>
            <a:pPr marL="342900" indent="-342900">
              <a:buAutoNum type="arabicPeriod"/>
            </a:pPr>
            <a:r>
              <a:rPr lang="en-GB" sz="1100" b="1" dirty="0">
                <a:latin typeface="HELVETICA NEUE THIN" panose="020B0403020202020204" pitchFamily="34" charset="0"/>
                <a:ea typeface="HELVETICA NEUE THIN" panose="020B0403020202020204" pitchFamily="34" charset="0"/>
              </a:rPr>
              <a:t>Disaster risk reduction</a:t>
            </a:r>
          </a:p>
          <a:p>
            <a:pPr marL="342900" indent="-342900">
              <a:buAutoNum type="arabicPeriod"/>
            </a:pPr>
            <a:r>
              <a:rPr lang="en-GB" sz="1100" b="1" dirty="0">
                <a:latin typeface="HELVETICA NEUE THIN" panose="020B0403020202020204" pitchFamily="34" charset="0"/>
                <a:ea typeface="HELVETICA NEUE THIN" panose="020B0403020202020204" pitchFamily="34" charset="0"/>
              </a:rPr>
              <a:t>Social Sciences</a:t>
            </a:r>
          </a:p>
          <a:p>
            <a:pPr marL="342900" indent="-342900">
              <a:buAutoNum type="arabicPeriod"/>
            </a:pPr>
            <a:r>
              <a:rPr lang="en-GB" sz="1100" b="1" dirty="0">
                <a:latin typeface="HELVETICA NEUE THIN" panose="020B0403020202020204" pitchFamily="34" charset="0"/>
                <a:ea typeface="HELVETICA NEUE THIN" panose="020B0403020202020204" pitchFamily="34" charset="0"/>
              </a:rPr>
              <a:t>Human Geography</a:t>
            </a:r>
          </a:p>
          <a:p>
            <a:pPr marL="342900" indent="-342900">
              <a:buAutoNum type="arabicPeriod"/>
            </a:pPr>
            <a:r>
              <a:rPr lang="en-GB" sz="1100" b="1" dirty="0">
                <a:latin typeface="HELVETICA NEUE THIN" panose="020B0403020202020204" pitchFamily="34" charset="0"/>
                <a:ea typeface="HELVETICA NEUE THIN" panose="020B0403020202020204" pitchFamily="34" charset="0"/>
              </a:rPr>
              <a:t>Quantitative Research</a:t>
            </a:r>
          </a:p>
          <a:p>
            <a:pPr marL="342900" indent="-342900">
              <a:buAutoNum type="arabicPeriod"/>
            </a:pPr>
            <a:r>
              <a:rPr lang="en-GB" sz="1100" b="1" dirty="0">
                <a:latin typeface="HELVETICA NEUE THIN" panose="020B0403020202020204" pitchFamily="34" charset="0"/>
                <a:ea typeface="HELVETICA NEUE THIN" panose="020B0403020202020204" pitchFamily="34" charset="0"/>
              </a:rPr>
              <a:t>Global North</a:t>
            </a:r>
          </a:p>
        </p:txBody>
      </p:sp>
      <p:sp>
        <p:nvSpPr>
          <p:cNvPr id="7" name="Slide Number Placeholder 3">
            <a:extLst>
              <a:ext uri="{FF2B5EF4-FFF2-40B4-BE49-F238E27FC236}">
                <a16:creationId xmlns:a16="http://schemas.microsoft.com/office/drawing/2014/main" id="{E3798C71-6379-2B04-C39A-BC0CC5779D37}"/>
              </a:ext>
            </a:extLst>
          </p:cNvPr>
          <p:cNvSpPr txBox="1">
            <a:spLocks/>
          </p:cNvSpPr>
          <p:nvPr/>
        </p:nvSpPr>
        <p:spPr>
          <a:xfrm>
            <a:off x="11275948" y="6373869"/>
            <a:ext cx="656972" cy="392691"/>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27</a:t>
            </a:fld>
            <a:endParaRPr lang="en-US" dirty="0">
              <a:solidFill>
                <a:srgbClr val="000000"/>
              </a:solidFill>
              <a:cs typeface="ＭＳ Ｐゴシック" charset="0"/>
            </a:endParaRPr>
          </a:p>
        </p:txBody>
      </p:sp>
    </p:spTree>
    <p:extLst>
      <p:ext uri="{BB962C8B-B14F-4D97-AF65-F5344CB8AC3E}">
        <p14:creationId xmlns:p14="http://schemas.microsoft.com/office/powerpoint/2010/main" val="42097775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4DB8586-7902-E44C-8FB7-72CC4F5B5DEE}"/>
              </a:ext>
            </a:extLst>
          </p:cNvPr>
          <p:cNvSpPr txBox="1"/>
          <p:nvPr/>
        </p:nvSpPr>
        <p:spPr>
          <a:xfrm>
            <a:off x="-196495" y="98787"/>
            <a:ext cx="8196147" cy="369332"/>
          </a:xfrm>
          <a:prstGeom prst="rect">
            <a:avLst/>
          </a:prstGeom>
          <a:noFill/>
        </p:spPr>
        <p:txBody>
          <a:bodyPr wrap="square">
            <a:spAutoFit/>
          </a:bodyPr>
          <a:lstStyle/>
          <a:p>
            <a:pPr marL="0" indent="0" algn="ctr">
              <a:buNone/>
            </a:pPr>
            <a:r>
              <a:rPr lang="en-GB" sz="1800" dirty="0">
                <a:latin typeface="Helvetica Neue Thin" panose="020B0403020202020204" pitchFamily="34" charset="0"/>
                <a:ea typeface="Helvetica Neue Thin" panose="020B0403020202020204" pitchFamily="34" charset="0"/>
              </a:rPr>
              <a:t>Example of secondary data: </a:t>
            </a:r>
            <a:r>
              <a:rPr lang="en-GB" sz="1800" b="1" dirty="0">
                <a:latin typeface="Helvetica Neue Thin" panose="020B0403020202020204" pitchFamily="34" charset="0"/>
                <a:ea typeface="Helvetica Neue Thin" panose="020B0403020202020204" pitchFamily="34" charset="0"/>
              </a:rPr>
              <a:t>Consumer Data Research Centre (UCL)</a:t>
            </a:r>
          </a:p>
        </p:txBody>
      </p:sp>
      <p:pic>
        <p:nvPicPr>
          <p:cNvPr id="4" name="Picture 3" descr="Graphical user interface, application, Teams&#10;&#10;Description automatically generated">
            <a:extLst>
              <a:ext uri="{FF2B5EF4-FFF2-40B4-BE49-F238E27FC236}">
                <a16:creationId xmlns:a16="http://schemas.microsoft.com/office/drawing/2014/main" id="{4894E559-3B47-2C47-AA1A-250603089265}"/>
              </a:ext>
            </a:extLst>
          </p:cNvPr>
          <p:cNvPicPr>
            <a:picLocks noChangeAspect="1"/>
          </p:cNvPicPr>
          <p:nvPr/>
        </p:nvPicPr>
        <p:blipFill>
          <a:blip r:embed="rId2"/>
          <a:stretch>
            <a:fillRect/>
          </a:stretch>
        </p:blipFill>
        <p:spPr>
          <a:xfrm>
            <a:off x="181103" y="604906"/>
            <a:ext cx="7818549" cy="5204221"/>
          </a:xfrm>
          <a:prstGeom prst="rect">
            <a:avLst/>
          </a:prstGeom>
        </p:spPr>
      </p:pic>
      <p:sp>
        <p:nvSpPr>
          <p:cNvPr id="7" name="TextBox 6">
            <a:extLst>
              <a:ext uri="{FF2B5EF4-FFF2-40B4-BE49-F238E27FC236}">
                <a16:creationId xmlns:a16="http://schemas.microsoft.com/office/drawing/2014/main" id="{2A1D29AF-2B4B-3441-818C-0570E4FA1248}"/>
              </a:ext>
            </a:extLst>
          </p:cNvPr>
          <p:cNvSpPr txBox="1"/>
          <p:nvPr/>
        </p:nvSpPr>
        <p:spPr>
          <a:xfrm>
            <a:off x="747869" y="6253094"/>
            <a:ext cx="5348131" cy="369332"/>
          </a:xfrm>
          <a:prstGeom prst="rect">
            <a:avLst/>
          </a:prstGeom>
          <a:noFill/>
        </p:spPr>
        <p:txBody>
          <a:bodyPr wrap="none" rtlCol="0">
            <a:spAutoFit/>
          </a:bodyPr>
          <a:lstStyle/>
          <a:p>
            <a:r>
              <a:rPr lang="en-GB" dirty="0">
                <a:latin typeface="Helvetica Neue Thin" panose="020B0403020202020204" pitchFamily="34" charset="0"/>
                <a:ea typeface="Helvetica Neue Thin" panose="020B0403020202020204" pitchFamily="34" charset="0"/>
              </a:rPr>
              <a:t>Website: </a:t>
            </a:r>
            <a:r>
              <a:rPr lang="en-GB" dirty="0">
                <a:latin typeface="Helvetica Neue Thin" panose="020B0403020202020204" pitchFamily="34" charset="0"/>
                <a:ea typeface="Helvetica Neue Thin" panose="020B0403020202020204" pitchFamily="34" charset="0"/>
                <a:hlinkClick r:id="rId3"/>
              </a:rPr>
              <a:t>https://data.cdrc.ac.uk/search/type/dataset</a:t>
            </a:r>
            <a:r>
              <a:rPr lang="en-GB" dirty="0">
                <a:latin typeface="Helvetica Neue Thin" panose="020B0403020202020204" pitchFamily="34" charset="0"/>
                <a:ea typeface="Helvetica Neue Thin" panose="020B0403020202020204" pitchFamily="34" charset="0"/>
              </a:rPr>
              <a:t> </a:t>
            </a:r>
          </a:p>
        </p:txBody>
      </p:sp>
      <p:sp>
        <p:nvSpPr>
          <p:cNvPr id="5" name="TextBox 4">
            <a:extLst>
              <a:ext uri="{FF2B5EF4-FFF2-40B4-BE49-F238E27FC236}">
                <a16:creationId xmlns:a16="http://schemas.microsoft.com/office/drawing/2014/main" id="{2C884FD9-8625-D744-ABEC-C4FFDAB07A21}"/>
              </a:ext>
            </a:extLst>
          </p:cNvPr>
          <p:cNvSpPr txBox="1"/>
          <p:nvPr/>
        </p:nvSpPr>
        <p:spPr>
          <a:xfrm>
            <a:off x="8277097" y="604906"/>
            <a:ext cx="3733800" cy="2031325"/>
          </a:xfrm>
          <a:prstGeom prst="rect">
            <a:avLst/>
          </a:prstGeom>
          <a:noFill/>
        </p:spPr>
        <p:txBody>
          <a:bodyPr wrap="square" rtlCol="0">
            <a:spAutoFit/>
          </a:bodyPr>
          <a:lstStyle/>
          <a:p>
            <a:r>
              <a:rPr lang="en-GB" dirty="0">
                <a:latin typeface="Helvetica Neue Thin" panose="020B0403020202020204" pitchFamily="34" charset="0"/>
                <a:ea typeface="Helvetica Neue Thin" panose="020B0403020202020204" pitchFamily="34" charset="0"/>
              </a:rPr>
              <a:t>CDRC provides data for research to address societal and economic challenges in the UK. </a:t>
            </a:r>
          </a:p>
          <a:p>
            <a:endParaRPr lang="en-GB" dirty="0">
              <a:latin typeface="Helvetica Neue Thin" panose="020B0403020202020204" pitchFamily="34" charset="0"/>
              <a:ea typeface="Helvetica Neue Thin" panose="020B0403020202020204" pitchFamily="34" charset="0"/>
            </a:endParaRPr>
          </a:p>
          <a:p>
            <a:r>
              <a:rPr lang="en-GB" dirty="0">
                <a:latin typeface="Helvetica Neue Thin" panose="020B0403020202020204" pitchFamily="34" charset="0"/>
                <a:ea typeface="Helvetica Neue Thin" panose="020B0403020202020204" pitchFamily="34" charset="0"/>
              </a:rPr>
              <a:t>Contains tonne of open, safeguarded and secure data.</a:t>
            </a:r>
          </a:p>
          <a:p>
            <a:endParaRPr lang="en-GB" dirty="0">
              <a:latin typeface="Helvetica Neue Thin" panose="020B0403020202020204" pitchFamily="34" charset="0"/>
              <a:ea typeface="Helvetica Neue Thin" panose="020B0403020202020204" pitchFamily="34" charset="0"/>
            </a:endParaRPr>
          </a:p>
        </p:txBody>
      </p:sp>
      <p:sp>
        <p:nvSpPr>
          <p:cNvPr id="2" name="Slide Number Placeholder 3">
            <a:extLst>
              <a:ext uri="{FF2B5EF4-FFF2-40B4-BE49-F238E27FC236}">
                <a16:creationId xmlns:a16="http://schemas.microsoft.com/office/drawing/2014/main" id="{3E02125E-E71B-AC13-D356-2211C992AC4D}"/>
              </a:ext>
            </a:extLst>
          </p:cNvPr>
          <p:cNvSpPr txBox="1">
            <a:spLocks/>
          </p:cNvSpPr>
          <p:nvPr/>
        </p:nvSpPr>
        <p:spPr>
          <a:xfrm>
            <a:off x="11275948" y="6373869"/>
            <a:ext cx="656972" cy="392691"/>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28</a:t>
            </a:fld>
            <a:endParaRPr lang="en-US" dirty="0">
              <a:solidFill>
                <a:srgbClr val="000000"/>
              </a:solidFill>
              <a:cs typeface="ＭＳ Ｐゴシック" charset="0"/>
            </a:endParaRPr>
          </a:p>
        </p:txBody>
      </p:sp>
    </p:spTree>
    <p:extLst>
      <p:ext uri="{BB962C8B-B14F-4D97-AF65-F5344CB8AC3E}">
        <p14:creationId xmlns:p14="http://schemas.microsoft.com/office/powerpoint/2010/main" val="32348601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3">
            <a:extLst>
              <a:ext uri="{FF2B5EF4-FFF2-40B4-BE49-F238E27FC236}">
                <a16:creationId xmlns:a16="http://schemas.microsoft.com/office/drawing/2014/main" id="{BFC3B608-6C50-1F41-B8FF-5B41ADF6462E}"/>
              </a:ext>
            </a:extLst>
          </p:cNvPr>
          <p:cNvSpPr txBox="1">
            <a:spLocks/>
          </p:cNvSpPr>
          <p:nvPr/>
        </p:nvSpPr>
        <p:spPr>
          <a:xfrm>
            <a:off x="11275948" y="6373870"/>
            <a:ext cx="540000" cy="144000"/>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29</a:t>
            </a:fld>
            <a:endParaRPr lang="en-US" dirty="0">
              <a:solidFill>
                <a:srgbClr val="000000"/>
              </a:solidFill>
              <a:cs typeface="ＭＳ Ｐゴシック" charset="0"/>
            </a:endParaRPr>
          </a:p>
        </p:txBody>
      </p:sp>
      <p:sp>
        <p:nvSpPr>
          <p:cNvPr id="3" name="TextBox 2">
            <a:extLst>
              <a:ext uri="{FF2B5EF4-FFF2-40B4-BE49-F238E27FC236}">
                <a16:creationId xmlns:a16="http://schemas.microsoft.com/office/drawing/2014/main" id="{5A1E7999-3BBC-0E40-B63C-5A4ADDE36DE3}"/>
              </a:ext>
            </a:extLst>
          </p:cNvPr>
          <p:cNvSpPr txBox="1"/>
          <p:nvPr/>
        </p:nvSpPr>
        <p:spPr>
          <a:xfrm>
            <a:off x="-196495" y="98787"/>
            <a:ext cx="8196147" cy="369332"/>
          </a:xfrm>
          <a:prstGeom prst="rect">
            <a:avLst/>
          </a:prstGeom>
          <a:noFill/>
        </p:spPr>
        <p:txBody>
          <a:bodyPr wrap="square">
            <a:spAutoFit/>
          </a:bodyPr>
          <a:lstStyle/>
          <a:p>
            <a:pPr marL="0" indent="0" algn="ctr">
              <a:buNone/>
            </a:pPr>
            <a:r>
              <a:rPr lang="en-GB" sz="1800" dirty="0">
                <a:highlight>
                  <a:srgbClr val="D6D6D6"/>
                </a:highlight>
                <a:latin typeface="Helvetica Neue Thin" panose="020B0403020202020204" pitchFamily="34" charset="0"/>
                <a:ea typeface="Helvetica Neue Thin" panose="020B0403020202020204" pitchFamily="34" charset="0"/>
              </a:rPr>
              <a:t>Example of secondary data: </a:t>
            </a:r>
            <a:r>
              <a:rPr lang="en-GB" b="1" dirty="0">
                <a:highlight>
                  <a:srgbClr val="D6D6D6"/>
                </a:highlight>
                <a:latin typeface="Helvetica Neue Thin" panose="020B0403020202020204" pitchFamily="34" charset="0"/>
                <a:ea typeface="Helvetica Neue Thin" panose="020B0403020202020204" pitchFamily="34" charset="0"/>
              </a:rPr>
              <a:t>Office for National Statistics (ONS)</a:t>
            </a:r>
            <a:endParaRPr lang="en-GB" sz="1800" b="1" dirty="0">
              <a:highlight>
                <a:srgbClr val="D6D6D6"/>
              </a:highlight>
              <a:latin typeface="Helvetica Neue Thin" panose="020B0403020202020204" pitchFamily="34" charset="0"/>
              <a:ea typeface="Helvetica Neue Thin" panose="020B0403020202020204" pitchFamily="34" charset="0"/>
            </a:endParaRPr>
          </a:p>
        </p:txBody>
      </p:sp>
      <p:pic>
        <p:nvPicPr>
          <p:cNvPr id="5" name="Picture 4" descr="Graphical user interface, website&#10;&#10;Description automatically generated">
            <a:extLst>
              <a:ext uri="{FF2B5EF4-FFF2-40B4-BE49-F238E27FC236}">
                <a16:creationId xmlns:a16="http://schemas.microsoft.com/office/drawing/2014/main" id="{6A6A7E46-3EDF-F343-AA9F-2E93ED9D0771}"/>
              </a:ext>
            </a:extLst>
          </p:cNvPr>
          <p:cNvPicPr>
            <a:picLocks noChangeAspect="1"/>
          </p:cNvPicPr>
          <p:nvPr/>
        </p:nvPicPr>
        <p:blipFill>
          <a:blip r:embed="rId2"/>
          <a:stretch>
            <a:fillRect/>
          </a:stretch>
        </p:blipFill>
        <p:spPr>
          <a:xfrm>
            <a:off x="134180" y="576690"/>
            <a:ext cx="7865472" cy="6048756"/>
          </a:xfrm>
          <a:prstGeom prst="rect">
            <a:avLst/>
          </a:prstGeom>
        </p:spPr>
      </p:pic>
      <p:sp>
        <p:nvSpPr>
          <p:cNvPr id="6" name="TextBox 5">
            <a:extLst>
              <a:ext uri="{FF2B5EF4-FFF2-40B4-BE49-F238E27FC236}">
                <a16:creationId xmlns:a16="http://schemas.microsoft.com/office/drawing/2014/main" id="{1A451D71-954D-4D44-8270-1076144703A1}"/>
              </a:ext>
            </a:extLst>
          </p:cNvPr>
          <p:cNvSpPr txBox="1"/>
          <p:nvPr/>
        </p:nvSpPr>
        <p:spPr>
          <a:xfrm>
            <a:off x="8772162" y="98787"/>
            <a:ext cx="3227871" cy="369332"/>
          </a:xfrm>
          <a:prstGeom prst="rect">
            <a:avLst/>
          </a:prstGeom>
          <a:noFill/>
        </p:spPr>
        <p:txBody>
          <a:bodyPr wrap="none" rtlCol="0">
            <a:spAutoFit/>
          </a:bodyPr>
          <a:lstStyle/>
          <a:p>
            <a:r>
              <a:rPr lang="en-GB" dirty="0">
                <a:latin typeface="Helvetica Neue Light" panose="02000403000000020004" pitchFamily="2" charset="0"/>
                <a:ea typeface="Helvetica Neue Light" panose="02000403000000020004" pitchFamily="2" charset="0"/>
              </a:rPr>
              <a:t>LINK: </a:t>
            </a:r>
            <a:r>
              <a:rPr lang="en-GB" dirty="0">
                <a:latin typeface="Helvetica Neue Light" panose="02000403000000020004" pitchFamily="2" charset="0"/>
                <a:ea typeface="Helvetica Neue Light" panose="02000403000000020004" pitchFamily="2" charset="0"/>
                <a:hlinkClick r:id="rId3"/>
              </a:rPr>
              <a:t>https://www.ons.gov.uk</a:t>
            </a:r>
            <a:r>
              <a:rPr lang="en-GB" dirty="0">
                <a:latin typeface="Helvetica Neue Light" panose="02000403000000020004" pitchFamily="2" charset="0"/>
                <a:ea typeface="Helvetica Neue Light" panose="02000403000000020004" pitchFamily="2" charset="0"/>
              </a:rPr>
              <a:t> </a:t>
            </a:r>
          </a:p>
        </p:txBody>
      </p:sp>
      <p:sp>
        <p:nvSpPr>
          <p:cNvPr id="7" name="TextBox 6">
            <a:extLst>
              <a:ext uri="{FF2B5EF4-FFF2-40B4-BE49-F238E27FC236}">
                <a16:creationId xmlns:a16="http://schemas.microsoft.com/office/drawing/2014/main" id="{D07BE9C9-136A-C744-A418-0B30AA47247C}"/>
              </a:ext>
            </a:extLst>
          </p:cNvPr>
          <p:cNvSpPr txBox="1"/>
          <p:nvPr/>
        </p:nvSpPr>
        <p:spPr>
          <a:xfrm>
            <a:off x="8274205" y="923582"/>
            <a:ext cx="3425283" cy="4524315"/>
          </a:xfrm>
          <a:prstGeom prst="rect">
            <a:avLst/>
          </a:prstGeom>
          <a:noFill/>
        </p:spPr>
        <p:txBody>
          <a:bodyPr wrap="square" rtlCol="0">
            <a:spAutoFit/>
          </a:bodyPr>
          <a:lstStyle/>
          <a:p>
            <a:r>
              <a:rPr lang="en-GB" b="1" dirty="0">
                <a:latin typeface="Helvetica Neue Thin" panose="020B0403020202020204" pitchFamily="34" charset="0"/>
                <a:ea typeface="Helvetica Neue Thin" panose="020B0403020202020204" pitchFamily="34" charset="0"/>
              </a:rPr>
              <a:t>ABOUT ONS:</a:t>
            </a:r>
          </a:p>
          <a:p>
            <a:endParaRPr lang="en-GB" dirty="0">
              <a:latin typeface="Helvetica Neue Thin" panose="020B0403020202020204" pitchFamily="34" charset="0"/>
              <a:ea typeface="Helvetica Neue Thin" panose="020B0403020202020204" pitchFamily="34" charset="0"/>
            </a:endParaRPr>
          </a:p>
          <a:p>
            <a:r>
              <a:rPr lang="en-GB" dirty="0">
                <a:latin typeface="Helvetica Neue Thin" panose="020B0403020202020204" pitchFamily="34" charset="0"/>
                <a:ea typeface="Helvetica Neue Thin" panose="020B0403020202020204" pitchFamily="34" charset="0"/>
              </a:rPr>
              <a:t>It is responsible for the collation census data relating to the UK population, as well as the publication of statistics related to the UK economy, it’s population and wide range of societal matter as a whole.</a:t>
            </a:r>
          </a:p>
          <a:p>
            <a:endParaRPr lang="en-GB" dirty="0">
              <a:latin typeface="Helvetica Neue Thin" panose="020B0403020202020204" pitchFamily="34" charset="0"/>
              <a:ea typeface="Helvetica Neue Thin" panose="020B0403020202020204" pitchFamily="34" charset="0"/>
            </a:endParaRPr>
          </a:p>
          <a:p>
            <a:r>
              <a:rPr lang="en-GB" dirty="0">
                <a:latin typeface="Helvetica Neue Thin" panose="020B0403020202020204" pitchFamily="34" charset="0"/>
                <a:ea typeface="Helvetica Neue Thin" panose="020B0403020202020204" pitchFamily="34" charset="0"/>
              </a:rPr>
              <a:t>UK government makes use of these statistics for their policy and decision making. </a:t>
            </a:r>
          </a:p>
          <a:p>
            <a:endParaRPr lang="en-GB" dirty="0">
              <a:latin typeface="Helvetica Neue Thin" panose="020B0403020202020204" pitchFamily="34" charset="0"/>
              <a:ea typeface="Helvetica Neue Thin" panose="020B0403020202020204" pitchFamily="34" charset="0"/>
            </a:endParaRPr>
          </a:p>
          <a:p>
            <a:r>
              <a:rPr lang="en-GB" dirty="0">
                <a:latin typeface="Helvetica Neue Thin" panose="020B0403020202020204" pitchFamily="34" charset="0"/>
                <a:ea typeface="Helvetica Neue Thin" panose="020B0403020202020204" pitchFamily="34" charset="0"/>
              </a:rPr>
              <a:t>Actual raw UK data can be found from ONS and UK GOV.</a:t>
            </a:r>
          </a:p>
        </p:txBody>
      </p:sp>
    </p:spTree>
    <p:extLst>
      <p:ext uri="{BB962C8B-B14F-4D97-AF65-F5344CB8AC3E}">
        <p14:creationId xmlns:p14="http://schemas.microsoft.com/office/powerpoint/2010/main" val="18069619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B4F392-FF54-A84F-B92C-5E5E86EEC7D6}"/>
              </a:ext>
            </a:extLst>
          </p:cNvPr>
          <p:cNvSpPr>
            <a:spLocks noGrp="1"/>
          </p:cNvSpPr>
          <p:nvPr>
            <p:ph type="title"/>
          </p:nvPr>
        </p:nvSpPr>
        <p:spPr>
          <a:xfrm>
            <a:off x="826607" y="-17584"/>
            <a:ext cx="10515600" cy="1325563"/>
          </a:xfrm>
        </p:spPr>
        <p:txBody>
          <a:bodyPr anchor="ctr"/>
          <a:lstStyle/>
          <a:p>
            <a:pPr algn="ctr"/>
            <a:r>
              <a:rPr lang="en-GB" sz="3600" b="1" dirty="0">
                <a:latin typeface="Helvetica Neue Thin" panose="020B0403020202020204" pitchFamily="34" charset="0"/>
                <a:ea typeface="Helvetica Neue Thin" panose="020B0403020202020204" pitchFamily="34" charset="0"/>
              </a:rPr>
              <a:t>We covered some general techniques for data visualisation</a:t>
            </a:r>
            <a:endParaRPr lang="en-GB" sz="3600" b="1" dirty="0">
              <a:latin typeface="HELVETICA NEUE THIN" panose="020B0403020202020204" pitchFamily="34" charset="0"/>
              <a:ea typeface="HELVETICA NEUE THIN" panose="020B0403020202020204" pitchFamily="34" charset="0"/>
            </a:endParaRPr>
          </a:p>
        </p:txBody>
      </p:sp>
      <p:sp>
        <p:nvSpPr>
          <p:cNvPr id="3" name="Content Placeholder 2">
            <a:extLst>
              <a:ext uri="{FF2B5EF4-FFF2-40B4-BE49-F238E27FC236}">
                <a16:creationId xmlns:a16="http://schemas.microsoft.com/office/drawing/2014/main" id="{B9B3BD10-6E86-AD4A-92AF-211460CC4959}"/>
              </a:ext>
            </a:extLst>
          </p:cNvPr>
          <p:cNvSpPr>
            <a:spLocks noGrp="1"/>
          </p:cNvSpPr>
          <p:nvPr>
            <p:ph idx="1"/>
          </p:nvPr>
        </p:nvSpPr>
        <p:spPr>
          <a:xfrm>
            <a:off x="1300348" y="1307979"/>
            <a:ext cx="10515600" cy="4351338"/>
          </a:xfrm>
        </p:spPr>
        <p:txBody>
          <a:bodyPr/>
          <a:lstStyle/>
          <a:p>
            <a:pPr marL="0" indent="0">
              <a:buNone/>
            </a:pPr>
            <a:r>
              <a:rPr lang="en-GB" sz="2400" dirty="0">
                <a:latin typeface="Helvetica Neue Thin" panose="020B0403020202020204" pitchFamily="34" charset="0"/>
                <a:ea typeface="Helvetica Neue Thin" panose="020B0403020202020204" pitchFamily="34" charset="0"/>
              </a:rPr>
              <a:t>Visualisations representing densities &amp; distributions of numerical data</a:t>
            </a:r>
          </a:p>
        </p:txBody>
      </p:sp>
      <p:pic>
        <p:nvPicPr>
          <p:cNvPr id="5" name="Picture 4" descr="Chart&#10;&#10;Description automatically generated with medium confidence">
            <a:extLst>
              <a:ext uri="{FF2B5EF4-FFF2-40B4-BE49-F238E27FC236}">
                <a16:creationId xmlns:a16="http://schemas.microsoft.com/office/drawing/2014/main" id="{A3A85164-05E0-CE47-B809-0CA3A68376A2}"/>
              </a:ext>
            </a:extLst>
          </p:cNvPr>
          <p:cNvPicPr>
            <a:picLocks noChangeAspect="1"/>
          </p:cNvPicPr>
          <p:nvPr/>
        </p:nvPicPr>
        <p:blipFill>
          <a:blip r:embed="rId3"/>
          <a:stretch>
            <a:fillRect/>
          </a:stretch>
        </p:blipFill>
        <p:spPr>
          <a:xfrm>
            <a:off x="607586" y="2151276"/>
            <a:ext cx="5166731" cy="1288856"/>
          </a:xfrm>
          <a:prstGeom prst="rect">
            <a:avLst/>
          </a:prstGeom>
        </p:spPr>
      </p:pic>
      <p:pic>
        <p:nvPicPr>
          <p:cNvPr id="7" name="Picture 6" descr="A picture containing company name&#10;&#10;Description automatically generated">
            <a:extLst>
              <a:ext uri="{FF2B5EF4-FFF2-40B4-BE49-F238E27FC236}">
                <a16:creationId xmlns:a16="http://schemas.microsoft.com/office/drawing/2014/main" id="{5C483C2A-1A32-A84E-9940-E788D0A989E4}"/>
              </a:ext>
            </a:extLst>
          </p:cNvPr>
          <p:cNvPicPr>
            <a:picLocks noChangeAspect="1"/>
          </p:cNvPicPr>
          <p:nvPr/>
        </p:nvPicPr>
        <p:blipFill>
          <a:blip r:embed="rId4"/>
          <a:stretch>
            <a:fillRect/>
          </a:stretch>
        </p:blipFill>
        <p:spPr>
          <a:xfrm>
            <a:off x="607587" y="3721513"/>
            <a:ext cx="5166730" cy="2581481"/>
          </a:xfrm>
          <a:prstGeom prst="rect">
            <a:avLst/>
          </a:prstGeom>
        </p:spPr>
      </p:pic>
      <p:pic>
        <p:nvPicPr>
          <p:cNvPr id="9" name="Picture 8" descr="Chart&#10;&#10;Description automatically generated">
            <a:extLst>
              <a:ext uri="{FF2B5EF4-FFF2-40B4-BE49-F238E27FC236}">
                <a16:creationId xmlns:a16="http://schemas.microsoft.com/office/drawing/2014/main" id="{6F4D2476-33BC-E345-A399-AEEC71F6F74F}"/>
              </a:ext>
            </a:extLst>
          </p:cNvPr>
          <p:cNvPicPr>
            <a:picLocks noChangeAspect="1"/>
          </p:cNvPicPr>
          <p:nvPr/>
        </p:nvPicPr>
        <p:blipFill>
          <a:blip r:embed="rId5"/>
          <a:stretch>
            <a:fillRect/>
          </a:stretch>
        </p:blipFill>
        <p:spPr>
          <a:xfrm>
            <a:off x="6086553" y="2151276"/>
            <a:ext cx="5166732" cy="1288856"/>
          </a:xfrm>
          <a:prstGeom prst="rect">
            <a:avLst/>
          </a:prstGeom>
        </p:spPr>
      </p:pic>
      <p:pic>
        <p:nvPicPr>
          <p:cNvPr id="11" name="Picture 10" descr="Chart&#10;&#10;Description automatically generated">
            <a:extLst>
              <a:ext uri="{FF2B5EF4-FFF2-40B4-BE49-F238E27FC236}">
                <a16:creationId xmlns:a16="http://schemas.microsoft.com/office/drawing/2014/main" id="{D927B737-F850-B74A-8A33-1B11B53A8456}"/>
              </a:ext>
            </a:extLst>
          </p:cNvPr>
          <p:cNvPicPr>
            <a:picLocks noChangeAspect="1"/>
          </p:cNvPicPr>
          <p:nvPr/>
        </p:nvPicPr>
        <p:blipFill>
          <a:blip r:embed="rId6"/>
          <a:stretch>
            <a:fillRect/>
          </a:stretch>
        </p:blipFill>
        <p:spPr>
          <a:xfrm>
            <a:off x="6086553" y="3721513"/>
            <a:ext cx="5166732" cy="1288856"/>
          </a:xfrm>
          <a:prstGeom prst="rect">
            <a:avLst/>
          </a:prstGeom>
        </p:spPr>
      </p:pic>
      <p:sp>
        <p:nvSpPr>
          <p:cNvPr id="12" name="TextBox 11">
            <a:extLst>
              <a:ext uri="{FF2B5EF4-FFF2-40B4-BE49-F238E27FC236}">
                <a16:creationId xmlns:a16="http://schemas.microsoft.com/office/drawing/2014/main" id="{B442AD8B-C5FE-A649-A6B2-66FE758FC267}"/>
              </a:ext>
            </a:extLst>
          </p:cNvPr>
          <p:cNvSpPr txBox="1"/>
          <p:nvPr/>
        </p:nvSpPr>
        <p:spPr>
          <a:xfrm>
            <a:off x="607586" y="1752488"/>
            <a:ext cx="5339923" cy="369332"/>
          </a:xfrm>
          <a:prstGeom prst="rect">
            <a:avLst/>
          </a:prstGeom>
          <a:noFill/>
        </p:spPr>
        <p:txBody>
          <a:bodyPr wrap="none" rtlCol="0">
            <a:spAutoFit/>
          </a:bodyPr>
          <a:lstStyle/>
          <a:p>
            <a:r>
              <a:rPr lang="en-GB" b="1" dirty="0">
                <a:latin typeface="Helvetica Neue Thin" panose="020B0403020202020204" pitchFamily="34" charset="0"/>
                <a:ea typeface="Helvetica Neue Thin" panose="020B0403020202020204" pitchFamily="34" charset="0"/>
              </a:rPr>
              <a:t>1. Plots for densities and distributions (numerical data)</a:t>
            </a:r>
          </a:p>
        </p:txBody>
      </p:sp>
      <p:sp>
        <p:nvSpPr>
          <p:cNvPr id="13" name="TextBox 12">
            <a:extLst>
              <a:ext uri="{FF2B5EF4-FFF2-40B4-BE49-F238E27FC236}">
                <a16:creationId xmlns:a16="http://schemas.microsoft.com/office/drawing/2014/main" id="{A456E86E-F7F2-3344-8281-A190A83BC520}"/>
              </a:ext>
            </a:extLst>
          </p:cNvPr>
          <p:cNvSpPr txBox="1"/>
          <p:nvPr/>
        </p:nvSpPr>
        <p:spPr>
          <a:xfrm>
            <a:off x="6086553" y="1763964"/>
            <a:ext cx="5314340" cy="369332"/>
          </a:xfrm>
          <a:prstGeom prst="rect">
            <a:avLst/>
          </a:prstGeom>
          <a:noFill/>
        </p:spPr>
        <p:txBody>
          <a:bodyPr wrap="none" rtlCol="0">
            <a:spAutoFit/>
          </a:bodyPr>
          <a:lstStyle/>
          <a:p>
            <a:r>
              <a:rPr lang="en-GB" b="1" dirty="0">
                <a:latin typeface="Helvetica Neue Thin" panose="020B0403020202020204" pitchFamily="34" charset="0"/>
                <a:ea typeface="Helvetica Neue Thin" panose="020B0403020202020204" pitchFamily="34" charset="0"/>
              </a:rPr>
              <a:t>2. Plots for proportions (qualitative or categorical data)</a:t>
            </a:r>
          </a:p>
        </p:txBody>
      </p:sp>
      <p:sp>
        <p:nvSpPr>
          <p:cNvPr id="14" name="TextBox 13">
            <a:extLst>
              <a:ext uri="{FF2B5EF4-FFF2-40B4-BE49-F238E27FC236}">
                <a16:creationId xmlns:a16="http://schemas.microsoft.com/office/drawing/2014/main" id="{54EDC1F5-FCF0-3445-B8E2-9E4EA1A5EE4F}"/>
              </a:ext>
            </a:extLst>
          </p:cNvPr>
          <p:cNvSpPr txBox="1"/>
          <p:nvPr/>
        </p:nvSpPr>
        <p:spPr>
          <a:xfrm rot="16200000">
            <a:off x="-274233" y="2623203"/>
            <a:ext cx="1055097" cy="261610"/>
          </a:xfrm>
          <a:prstGeom prst="rect">
            <a:avLst/>
          </a:prstGeom>
          <a:noFill/>
        </p:spPr>
        <p:txBody>
          <a:bodyPr wrap="none" rtlCol="0">
            <a:spAutoFit/>
          </a:bodyPr>
          <a:lstStyle/>
          <a:p>
            <a:r>
              <a:rPr lang="en-GB" sz="1100" dirty="0">
                <a:latin typeface="Helvetica Neue Light" panose="02000403000000020004" pitchFamily="2" charset="0"/>
                <a:ea typeface="Helvetica Neue Light" panose="02000403000000020004" pitchFamily="2" charset="0"/>
              </a:rPr>
              <a:t>Single variable</a:t>
            </a:r>
          </a:p>
        </p:txBody>
      </p:sp>
      <p:sp>
        <p:nvSpPr>
          <p:cNvPr id="15" name="TextBox 14">
            <a:extLst>
              <a:ext uri="{FF2B5EF4-FFF2-40B4-BE49-F238E27FC236}">
                <a16:creationId xmlns:a16="http://schemas.microsoft.com/office/drawing/2014/main" id="{CEA9727B-DE16-0E49-909F-33216EA4C33E}"/>
              </a:ext>
            </a:extLst>
          </p:cNvPr>
          <p:cNvSpPr txBox="1"/>
          <p:nvPr/>
        </p:nvSpPr>
        <p:spPr>
          <a:xfrm rot="16200000">
            <a:off x="-345194" y="4649010"/>
            <a:ext cx="1220206" cy="261610"/>
          </a:xfrm>
          <a:prstGeom prst="rect">
            <a:avLst/>
          </a:prstGeom>
          <a:noFill/>
        </p:spPr>
        <p:txBody>
          <a:bodyPr wrap="none" rtlCol="0">
            <a:spAutoFit/>
          </a:bodyPr>
          <a:lstStyle/>
          <a:p>
            <a:r>
              <a:rPr lang="en-GB" sz="1100" dirty="0">
                <a:latin typeface="Helvetica Neue Light" panose="02000403000000020004" pitchFamily="2" charset="0"/>
                <a:ea typeface="Helvetica Neue Light" panose="02000403000000020004" pitchFamily="2" charset="0"/>
              </a:rPr>
              <a:t>Multiple variables</a:t>
            </a:r>
          </a:p>
        </p:txBody>
      </p:sp>
      <p:sp>
        <p:nvSpPr>
          <p:cNvPr id="16" name="TextBox 15">
            <a:extLst>
              <a:ext uri="{FF2B5EF4-FFF2-40B4-BE49-F238E27FC236}">
                <a16:creationId xmlns:a16="http://schemas.microsoft.com/office/drawing/2014/main" id="{D8308D65-77FE-E845-A475-0F73E523DAF6}"/>
              </a:ext>
            </a:extLst>
          </p:cNvPr>
          <p:cNvSpPr txBox="1"/>
          <p:nvPr/>
        </p:nvSpPr>
        <p:spPr>
          <a:xfrm>
            <a:off x="122510" y="6373870"/>
            <a:ext cx="4936351" cy="369332"/>
          </a:xfrm>
          <a:prstGeom prst="rect">
            <a:avLst/>
          </a:prstGeom>
          <a:noFill/>
        </p:spPr>
        <p:txBody>
          <a:bodyPr wrap="none" rtlCol="0">
            <a:spAutoFit/>
          </a:bodyPr>
          <a:lstStyle/>
          <a:p>
            <a:r>
              <a:rPr lang="en-GB" dirty="0">
                <a:latin typeface="Helvetica Neue Thin" panose="020B0403020202020204" pitchFamily="34" charset="0"/>
                <a:ea typeface="Helvetica Neue Thin" panose="020B0403020202020204" pitchFamily="34" charset="0"/>
              </a:rPr>
              <a:t>Source: Fundamentals of Data Visualization [</a:t>
            </a:r>
            <a:r>
              <a:rPr lang="en-GB" dirty="0">
                <a:latin typeface="Helvetica Neue Thin" panose="020B0403020202020204" pitchFamily="34" charset="0"/>
                <a:ea typeface="Helvetica Neue Thin" panose="020B0403020202020204" pitchFamily="34" charset="0"/>
                <a:hlinkClick r:id="rId7"/>
              </a:rPr>
              <a:t>LINK</a:t>
            </a:r>
            <a:r>
              <a:rPr lang="en-GB" dirty="0">
                <a:latin typeface="Helvetica Neue Thin" panose="020B0403020202020204" pitchFamily="34" charset="0"/>
                <a:ea typeface="Helvetica Neue Thin" panose="020B0403020202020204" pitchFamily="34" charset="0"/>
              </a:rPr>
              <a:t>]</a:t>
            </a:r>
          </a:p>
        </p:txBody>
      </p:sp>
      <p:sp>
        <p:nvSpPr>
          <p:cNvPr id="17" name="Slide Number Placeholder 3">
            <a:extLst>
              <a:ext uri="{FF2B5EF4-FFF2-40B4-BE49-F238E27FC236}">
                <a16:creationId xmlns:a16="http://schemas.microsoft.com/office/drawing/2014/main" id="{2865DB4F-0A16-A84E-9CCB-C46BBE185C00}"/>
              </a:ext>
            </a:extLst>
          </p:cNvPr>
          <p:cNvSpPr txBox="1">
            <a:spLocks/>
          </p:cNvSpPr>
          <p:nvPr/>
        </p:nvSpPr>
        <p:spPr>
          <a:xfrm>
            <a:off x="11275948" y="6373870"/>
            <a:ext cx="540000" cy="144000"/>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3</a:t>
            </a:fld>
            <a:endParaRPr lang="en-US" dirty="0">
              <a:solidFill>
                <a:srgbClr val="000000"/>
              </a:solidFill>
              <a:cs typeface="ＭＳ Ｐゴシック" charset="0"/>
            </a:endParaRPr>
          </a:p>
        </p:txBody>
      </p:sp>
    </p:spTree>
    <p:extLst>
      <p:ext uri="{BB962C8B-B14F-4D97-AF65-F5344CB8AC3E}">
        <p14:creationId xmlns:p14="http://schemas.microsoft.com/office/powerpoint/2010/main" val="41125025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A6CE92F-99FF-95AE-8EDD-C7577F16BDA1}"/>
              </a:ext>
            </a:extLst>
          </p:cNvPr>
          <p:cNvSpPr txBox="1"/>
          <p:nvPr/>
        </p:nvSpPr>
        <p:spPr>
          <a:xfrm>
            <a:off x="1892934" y="79359"/>
            <a:ext cx="8196147" cy="369332"/>
          </a:xfrm>
          <a:prstGeom prst="rect">
            <a:avLst/>
          </a:prstGeom>
          <a:noFill/>
        </p:spPr>
        <p:txBody>
          <a:bodyPr wrap="square">
            <a:spAutoFit/>
          </a:bodyPr>
          <a:lstStyle/>
          <a:p>
            <a:pPr marL="0" indent="0" algn="ctr">
              <a:buNone/>
            </a:pPr>
            <a:r>
              <a:rPr lang="en-GB" sz="1800" b="1" dirty="0">
                <a:latin typeface="Helvetica Neue Thin" panose="020B0403020202020204" pitchFamily="34" charset="0"/>
                <a:ea typeface="Helvetica Neue Thin" panose="020B0403020202020204" pitchFamily="34" charset="0"/>
              </a:rPr>
              <a:t>Examples of open secondary data</a:t>
            </a:r>
            <a:r>
              <a:rPr lang="en-GB" b="1" dirty="0">
                <a:latin typeface="Helvetica Neue Thin" panose="020B0403020202020204" pitchFamily="34" charset="0"/>
                <a:ea typeface="Helvetica Neue Thin" panose="020B0403020202020204" pitchFamily="34" charset="0"/>
              </a:rPr>
              <a:t> for social and political research in UK</a:t>
            </a:r>
            <a:endParaRPr lang="en-GB" sz="1800" b="1" dirty="0">
              <a:latin typeface="Helvetica Neue Thin" panose="020B0403020202020204" pitchFamily="34" charset="0"/>
              <a:ea typeface="Helvetica Neue Thin" panose="020B0403020202020204" pitchFamily="34" charset="0"/>
            </a:endParaRPr>
          </a:p>
        </p:txBody>
      </p:sp>
      <p:pic>
        <p:nvPicPr>
          <p:cNvPr id="5" name="Picture 4" descr="Graphical user interface, text, application&#10;&#10;Description automatically generated">
            <a:hlinkClick r:id="rId2"/>
            <a:extLst>
              <a:ext uri="{FF2B5EF4-FFF2-40B4-BE49-F238E27FC236}">
                <a16:creationId xmlns:a16="http://schemas.microsoft.com/office/drawing/2014/main" id="{FD10E738-A480-9C33-9AE0-FD2E5BB69EB8}"/>
              </a:ext>
            </a:extLst>
          </p:cNvPr>
          <p:cNvPicPr>
            <a:picLocks noChangeAspect="1"/>
          </p:cNvPicPr>
          <p:nvPr/>
        </p:nvPicPr>
        <p:blipFill rotWithShape="1">
          <a:blip r:embed="rId3"/>
          <a:srcRect r="46408"/>
          <a:stretch/>
        </p:blipFill>
        <p:spPr>
          <a:xfrm>
            <a:off x="552575" y="646093"/>
            <a:ext cx="4383738" cy="2566562"/>
          </a:xfrm>
          <a:prstGeom prst="rect">
            <a:avLst/>
          </a:prstGeom>
        </p:spPr>
      </p:pic>
      <p:pic>
        <p:nvPicPr>
          <p:cNvPr id="7" name="Picture 6" descr="A picture containing graphical user interface&#10;&#10;Description automatically generated">
            <a:hlinkClick r:id="rId4"/>
            <a:extLst>
              <a:ext uri="{FF2B5EF4-FFF2-40B4-BE49-F238E27FC236}">
                <a16:creationId xmlns:a16="http://schemas.microsoft.com/office/drawing/2014/main" id="{EF5879A4-6435-DEDD-B789-BE693E372930}"/>
              </a:ext>
            </a:extLst>
          </p:cNvPr>
          <p:cNvPicPr>
            <a:picLocks noChangeAspect="1"/>
          </p:cNvPicPr>
          <p:nvPr/>
        </p:nvPicPr>
        <p:blipFill>
          <a:blip r:embed="rId5"/>
          <a:stretch>
            <a:fillRect/>
          </a:stretch>
        </p:blipFill>
        <p:spPr>
          <a:xfrm>
            <a:off x="6809857" y="510225"/>
            <a:ext cx="5006091" cy="1355240"/>
          </a:xfrm>
          <a:prstGeom prst="rect">
            <a:avLst/>
          </a:prstGeom>
        </p:spPr>
      </p:pic>
      <p:pic>
        <p:nvPicPr>
          <p:cNvPr id="9" name="Picture 8" descr="A picture containing text, clipart&#10;&#10;Description automatically generated">
            <a:extLst>
              <a:ext uri="{FF2B5EF4-FFF2-40B4-BE49-F238E27FC236}">
                <a16:creationId xmlns:a16="http://schemas.microsoft.com/office/drawing/2014/main" id="{E4E8409E-2C0D-FD46-478A-16B1F129923D}"/>
              </a:ext>
            </a:extLst>
          </p:cNvPr>
          <p:cNvPicPr>
            <a:picLocks noChangeAspect="1"/>
          </p:cNvPicPr>
          <p:nvPr/>
        </p:nvPicPr>
        <p:blipFill>
          <a:blip r:embed="rId6"/>
          <a:stretch>
            <a:fillRect/>
          </a:stretch>
        </p:blipFill>
        <p:spPr>
          <a:xfrm>
            <a:off x="4679489" y="3113975"/>
            <a:ext cx="5326314" cy="1731052"/>
          </a:xfrm>
          <a:prstGeom prst="rect">
            <a:avLst/>
          </a:prstGeom>
        </p:spPr>
      </p:pic>
      <p:pic>
        <p:nvPicPr>
          <p:cNvPr id="11" name="Picture 10" descr="Logo, company name&#10;&#10;Description automatically generated">
            <a:hlinkClick r:id="rId7"/>
            <a:extLst>
              <a:ext uri="{FF2B5EF4-FFF2-40B4-BE49-F238E27FC236}">
                <a16:creationId xmlns:a16="http://schemas.microsoft.com/office/drawing/2014/main" id="{DA92A84E-A38E-B674-AECE-FA35B7381E83}"/>
              </a:ext>
            </a:extLst>
          </p:cNvPr>
          <p:cNvPicPr>
            <a:picLocks noChangeAspect="1"/>
          </p:cNvPicPr>
          <p:nvPr/>
        </p:nvPicPr>
        <p:blipFill>
          <a:blip r:embed="rId8"/>
          <a:stretch>
            <a:fillRect/>
          </a:stretch>
        </p:blipFill>
        <p:spPr>
          <a:xfrm>
            <a:off x="299939" y="3935126"/>
            <a:ext cx="4064573" cy="2438744"/>
          </a:xfrm>
          <a:prstGeom prst="rect">
            <a:avLst/>
          </a:prstGeom>
        </p:spPr>
      </p:pic>
      <p:pic>
        <p:nvPicPr>
          <p:cNvPr id="13" name="Picture 12">
            <a:hlinkClick r:id="rId9"/>
            <a:extLst>
              <a:ext uri="{FF2B5EF4-FFF2-40B4-BE49-F238E27FC236}">
                <a16:creationId xmlns:a16="http://schemas.microsoft.com/office/drawing/2014/main" id="{068C0F9C-C4A3-56CF-7EBE-EABD3BB3F698}"/>
              </a:ext>
            </a:extLst>
          </p:cNvPr>
          <p:cNvPicPr>
            <a:picLocks noChangeAspect="1"/>
          </p:cNvPicPr>
          <p:nvPr/>
        </p:nvPicPr>
        <p:blipFill>
          <a:blip r:embed="rId10"/>
          <a:stretch>
            <a:fillRect/>
          </a:stretch>
        </p:blipFill>
        <p:spPr>
          <a:xfrm>
            <a:off x="5876822" y="5863727"/>
            <a:ext cx="3684705" cy="703988"/>
          </a:xfrm>
          <a:prstGeom prst="rect">
            <a:avLst/>
          </a:prstGeom>
        </p:spPr>
      </p:pic>
      <p:pic>
        <p:nvPicPr>
          <p:cNvPr id="15" name="Picture 14">
            <a:hlinkClick r:id="rId11"/>
            <a:extLst>
              <a:ext uri="{FF2B5EF4-FFF2-40B4-BE49-F238E27FC236}">
                <a16:creationId xmlns:a16="http://schemas.microsoft.com/office/drawing/2014/main" id="{B2FD62BC-B41E-A5D9-233C-A1696DC29017}"/>
              </a:ext>
            </a:extLst>
          </p:cNvPr>
          <p:cNvPicPr>
            <a:picLocks noChangeAspect="1"/>
          </p:cNvPicPr>
          <p:nvPr/>
        </p:nvPicPr>
        <p:blipFill>
          <a:blip r:embed="rId12"/>
          <a:stretch>
            <a:fillRect/>
          </a:stretch>
        </p:blipFill>
        <p:spPr>
          <a:xfrm>
            <a:off x="5876822" y="4896669"/>
            <a:ext cx="4829063" cy="701250"/>
          </a:xfrm>
          <a:prstGeom prst="rect">
            <a:avLst/>
          </a:prstGeom>
        </p:spPr>
      </p:pic>
      <p:pic>
        <p:nvPicPr>
          <p:cNvPr id="6" name="Picture 5" descr="Purple letters and numbers on a white background&#10;&#10;Description automatically generated">
            <a:extLst>
              <a:ext uri="{FF2B5EF4-FFF2-40B4-BE49-F238E27FC236}">
                <a16:creationId xmlns:a16="http://schemas.microsoft.com/office/drawing/2014/main" id="{D7B032A6-3CAD-4FCE-7AA9-148255E51BEA}"/>
              </a:ext>
            </a:extLst>
          </p:cNvPr>
          <p:cNvPicPr>
            <a:picLocks noChangeAspect="1"/>
          </p:cNvPicPr>
          <p:nvPr/>
        </p:nvPicPr>
        <p:blipFill>
          <a:blip r:embed="rId13"/>
          <a:stretch>
            <a:fillRect/>
          </a:stretch>
        </p:blipFill>
        <p:spPr>
          <a:xfrm>
            <a:off x="7923051" y="2039058"/>
            <a:ext cx="2979771" cy="1173597"/>
          </a:xfrm>
          <a:prstGeom prst="rect">
            <a:avLst/>
          </a:prstGeom>
        </p:spPr>
      </p:pic>
      <p:sp>
        <p:nvSpPr>
          <p:cNvPr id="8" name="TextBox 7">
            <a:extLst>
              <a:ext uri="{FF2B5EF4-FFF2-40B4-BE49-F238E27FC236}">
                <a16:creationId xmlns:a16="http://schemas.microsoft.com/office/drawing/2014/main" id="{6AB3D0F3-8D49-91FD-10B7-984741EC3137}"/>
              </a:ext>
            </a:extLst>
          </p:cNvPr>
          <p:cNvSpPr txBox="1"/>
          <p:nvPr/>
        </p:nvSpPr>
        <p:spPr>
          <a:xfrm>
            <a:off x="11052948" y="2019570"/>
            <a:ext cx="811441" cy="369332"/>
          </a:xfrm>
          <a:prstGeom prst="rect">
            <a:avLst/>
          </a:prstGeom>
          <a:noFill/>
        </p:spPr>
        <p:txBody>
          <a:bodyPr wrap="none" rtlCol="0">
            <a:spAutoFit/>
          </a:bodyPr>
          <a:lstStyle/>
          <a:p>
            <a:r>
              <a:rPr lang="en-GB" dirty="0">
                <a:latin typeface="Helvetica Neue" panose="02000503000000020004" pitchFamily="2" charset="0"/>
                <a:ea typeface="Helvetica Neue" panose="02000503000000020004" pitchFamily="2" charset="0"/>
                <a:cs typeface="Helvetica Neue" panose="02000503000000020004" pitchFamily="2" charset="0"/>
                <a:hlinkClick r:id="rId14"/>
              </a:rPr>
              <a:t>[LINK]</a:t>
            </a:r>
            <a:endParaRPr lang="en-GB"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0" name="TextBox 9">
            <a:extLst>
              <a:ext uri="{FF2B5EF4-FFF2-40B4-BE49-F238E27FC236}">
                <a16:creationId xmlns:a16="http://schemas.microsoft.com/office/drawing/2014/main" id="{06D83200-740E-5566-7FFE-1E78D62CF072}"/>
              </a:ext>
            </a:extLst>
          </p:cNvPr>
          <p:cNvSpPr txBox="1"/>
          <p:nvPr/>
        </p:nvSpPr>
        <p:spPr>
          <a:xfrm>
            <a:off x="9592870" y="6244263"/>
            <a:ext cx="825867" cy="369332"/>
          </a:xfrm>
          <a:prstGeom prst="rect">
            <a:avLst/>
          </a:prstGeom>
          <a:noFill/>
        </p:spPr>
        <p:txBody>
          <a:bodyPr wrap="none" rtlCol="0">
            <a:spAutoFit/>
          </a:bodyPr>
          <a:lstStyle/>
          <a:p>
            <a:r>
              <a:rPr lang="en-GB" dirty="0">
                <a:latin typeface="Arial" panose="020B0604020202020204" pitchFamily="34" charset="0"/>
                <a:cs typeface="Arial" panose="020B0604020202020204" pitchFamily="34" charset="0"/>
                <a:hlinkClick r:id="rId9"/>
              </a:rPr>
              <a:t>[LINK]</a:t>
            </a:r>
            <a:endParaRPr lang="en-GB" dirty="0">
              <a:latin typeface="Arial" panose="020B0604020202020204" pitchFamily="34" charset="0"/>
              <a:cs typeface="Arial" panose="020B0604020202020204" pitchFamily="34" charset="0"/>
            </a:endParaRPr>
          </a:p>
        </p:txBody>
      </p:sp>
      <p:sp>
        <p:nvSpPr>
          <p:cNvPr id="12" name="TextBox 11">
            <a:extLst>
              <a:ext uri="{FF2B5EF4-FFF2-40B4-BE49-F238E27FC236}">
                <a16:creationId xmlns:a16="http://schemas.microsoft.com/office/drawing/2014/main" id="{B23D4BE7-FE22-2365-B97C-C77E7FE63166}"/>
              </a:ext>
            </a:extLst>
          </p:cNvPr>
          <p:cNvSpPr txBox="1"/>
          <p:nvPr/>
        </p:nvSpPr>
        <p:spPr>
          <a:xfrm>
            <a:off x="10733262" y="5228587"/>
            <a:ext cx="825867" cy="369332"/>
          </a:xfrm>
          <a:prstGeom prst="rect">
            <a:avLst/>
          </a:prstGeom>
          <a:noFill/>
        </p:spPr>
        <p:txBody>
          <a:bodyPr wrap="none" rtlCol="0">
            <a:spAutoFit/>
          </a:bodyPr>
          <a:lstStyle/>
          <a:p>
            <a:r>
              <a:rPr lang="en-GB" dirty="0">
                <a:latin typeface="Arial" panose="020B0604020202020204" pitchFamily="34" charset="0"/>
                <a:cs typeface="Arial" panose="020B0604020202020204" pitchFamily="34" charset="0"/>
                <a:hlinkClick r:id="rId15"/>
              </a:rPr>
              <a:t>[LINK]</a:t>
            </a:r>
            <a:endParaRPr lang="en-GB"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90FD358-CA42-173F-BB05-2DEDEF8CC270}"/>
              </a:ext>
            </a:extLst>
          </p:cNvPr>
          <p:cNvSpPr txBox="1"/>
          <p:nvPr/>
        </p:nvSpPr>
        <p:spPr>
          <a:xfrm>
            <a:off x="9914678" y="3565794"/>
            <a:ext cx="1361270" cy="369332"/>
          </a:xfrm>
          <a:prstGeom prst="rect">
            <a:avLst/>
          </a:prstGeom>
          <a:noFill/>
        </p:spPr>
        <p:txBody>
          <a:bodyPr wrap="none" rtlCol="0">
            <a:spAutoFit/>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IMD: </a:t>
            </a:r>
            <a:r>
              <a:rPr lang="en-GB" dirty="0">
                <a:latin typeface="Helvetica Neue" panose="02000503000000020004" pitchFamily="2" charset="0"/>
                <a:ea typeface="Helvetica Neue" panose="02000503000000020004" pitchFamily="2" charset="0"/>
                <a:cs typeface="Helvetica Neue" panose="02000503000000020004" pitchFamily="2" charset="0"/>
                <a:hlinkClick r:id="rId16"/>
              </a:rPr>
              <a:t>[LINK]</a:t>
            </a:r>
            <a:endParaRPr lang="en-GB"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 name="Slide Number Placeholder 3">
            <a:extLst>
              <a:ext uri="{FF2B5EF4-FFF2-40B4-BE49-F238E27FC236}">
                <a16:creationId xmlns:a16="http://schemas.microsoft.com/office/drawing/2014/main" id="{777F46B7-3ACF-8789-5936-4F51E91C8927}"/>
              </a:ext>
            </a:extLst>
          </p:cNvPr>
          <p:cNvSpPr txBox="1">
            <a:spLocks/>
          </p:cNvSpPr>
          <p:nvPr/>
        </p:nvSpPr>
        <p:spPr>
          <a:xfrm>
            <a:off x="11275948" y="6373869"/>
            <a:ext cx="656972" cy="392691"/>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30</a:t>
            </a:fld>
            <a:endParaRPr lang="en-US" dirty="0">
              <a:solidFill>
                <a:srgbClr val="000000"/>
              </a:solidFill>
              <a:cs typeface="ＭＳ Ｐゴシック" charset="0"/>
            </a:endParaRPr>
          </a:p>
        </p:txBody>
      </p:sp>
    </p:spTree>
    <p:extLst>
      <p:ext uri="{BB962C8B-B14F-4D97-AF65-F5344CB8AC3E}">
        <p14:creationId xmlns:p14="http://schemas.microsoft.com/office/powerpoint/2010/main" val="186270977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9310937-9810-114F-983E-4800E87EE95A}"/>
              </a:ext>
            </a:extLst>
          </p:cNvPr>
          <p:cNvSpPr/>
          <p:nvPr/>
        </p:nvSpPr>
        <p:spPr>
          <a:xfrm>
            <a:off x="0" y="0"/>
            <a:ext cx="12192000" cy="6858000"/>
          </a:xfrm>
          <a:prstGeom prst="rect">
            <a:avLst/>
          </a:prstGeom>
          <a:solidFill>
            <a:srgbClr val="008CE6"/>
          </a:solidFill>
          <a:ln>
            <a:solidFill>
              <a:srgbClr val="0091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C76F1414-123F-A64D-A741-24140E769A2A}"/>
              </a:ext>
            </a:extLst>
          </p:cNvPr>
          <p:cNvSpPr>
            <a:spLocks noGrp="1"/>
          </p:cNvSpPr>
          <p:nvPr>
            <p:ph type="title"/>
          </p:nvPr>
        </p:nvSpPr>
        <p:spPr>
          <a:xfrm>
            <a:off x="582798" y="2950571"/>
            <a:ext cx="11233150" cy="1296988"/>
          </a:xfrm>
        </p:spPr>
        <p:txBody>
          <a:bodyPr/>
          <a:lstStyle/>
          <a:p>
            <a:pPr lvl="0" algn="ctr" eaLnBrk="0" fontAlgn="base" hangingPunct="0">
              <a:lnSpc>
                <a:spcPct val="100000"/>
              </a:lnSpc>
              <a:spcBef>
                <a:spcPct val="20000"/>
              </a:spcBef>
              <a:spcAft>
                <a:spcPct val="0"/>
              </a:spcAft>
            </a:pPr>
            <a:r>
              <a:rPr lang="en-US" sz="3600" b="1" kern="0" dirty="0">
                <a:solidFill>
                  <a:schemeClr val="bg1"/>
                </a:solidFill>
                <a:latin typeface="Helvetica Neue Light" panose="02000403000000020004" pitchFamily="2" charset="0"/>
                <a:ea typeface="Helvetica Neue Light" panose="02000403000000020004" pitchFamily="2" charset="0"/>
                <a:cs typeface="Helvetica Neue" panose="02000503000000020004" pitchFamily="2" charset="0"/>
              </a:rPr>
              <a:t>Merits &amp; Limitations</a:t>
            </a:r>
          </a:p>
        </p:txBody>
      </p:sp>
      <p:sp>
        <p:nvSpPr>
          <p:cNvPr id="2" name="Slide Number Placeholder 3">
            <a:extLst>
              <a:ext uri="{FF2B5EF4-FFF2-40B4-BE49-F238E27FC236}">
                <a16:creationId xmlns:a16="http://schemas.microsoft.com/office/drawing/2014/main" id="{CD5AD59A-E417-8BAE-935F-24C79B56E5E2}"/>
              </a:ext>
            </a:extLst>
          </p:cNvPr>
          <p:cNvSpPr txBox="1">
            <a:spLocks/>
          </p:cNvSpPr>
          <p:nvPr/>
        </p:nvSpPr>
        <p:spPr>
          <a:xfrm>
            <a:off x="11275948" y="6373869"/>
            <a:ext cx="656972" cy="392691"/>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31</a:t>
            </a:fld>
            <a:endParaRPr lang="en-US" dirty="0">
              <a:solidFill>
                <a:srgbClr val="000000"/>
              </a:solidFill>
              <a:cs typeface="ＭＳ Ｐゴシック" charset="0"/>
            </a:endParaRPr>
          </a:p>
        </p:txBody>
      </p:sp>
    </p:spTree>
    <p:extLst>
      <p:ext uri="{BB962C8B-B14F-4D97-AF65-F5344CB8AC3E}">
        <p14:creationId xmlns:p14="http://schemas.microsoft.com/office/powerpoint/2010/main" val="229562922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3CE568-0B04-BD4B-9454-251E9EC467C4}"/>
              </a:ext>
            </a:extLst>
          </p:cNvPr>
          <p:cNvSpPr>
            <a:spLocks noGrp="1"/>
          </p:cNvSpPr>
          <p:nvPr>
            <p:ph type="title"/>
          </p:nvPr>
        </p:nvSpPr>
        <p:spPr>
          <a:xfrm>
            <a:off x="838200" y="1134561"/>
            <a:ext cx="10515600" cy="616182"/>
          </a:xfrm>
        </p:spPr>
        <p:txBody>
          <a:bodyPr/>
          <a:lstStyle/>
          <a:p>
            <a:pPr algn="ctr"/>
            <a:r>
              <a:rPr lang="en-GB" sz="2400" b="1" dirty="0">
                <a:latin typeface="HELVETICA NEUE THIN" panose="020B0403020202020204" pitchFamily="34" charset="0"/>
                <a:ea typeface="HELVETICA NEUE THIN" panose="020B0403020202020204" pitchFamily="34" charset="0"/>
              </a:rPr>
              <a:t>Advantages and disadvantages of Primary data sources</a:t>
            </a:r>
          </a:p>
        </p:txBody>
      </p:sp>
      <p:sp>
        <p:nvSpPr>
          <p:cNvPr id="3" name="Content Placeholder 2">
            <a:extLst>
              <a:ext uri="{FF2B5EF4-FFF2-40B4-BE49-F238E27FC236}">
                <a16:creationId xmlns:a16="http://schemas.microsoft.com/office/drawing/2014/main" id="{C41B37ED-FACF-7F4F-BB5B-ECEBE9115301}"/>
              </a:ext>
            </a:extLst>
          </p:cNvPr>
          <p:cNvSpPr>
            <a:spLocks noGrp="1"/>
          </p:cNvSpPr>
          <p:nvPr>
            <p:ph sz="half" idx="1"/>
          </p:nvPr>
        </p:nvSpPr>
        <p:spPr>
          <a:xfrm>
            <a:off x="838200" y="1915235"/>
            <a:ext cx="5181600" cy="4351338"/>
          </a:xfrm>
        </p:spPr>
        <p:txBody>
          <a:bodyPr/>
          <a:lstStyle/>
          <a:p>
            <a:pPr marL="0" indent="0">
              <a:buNone/>
            </a:pPr>
            <a:r>
              <a:rPr lang="en-GB" sz="2400" dirty="0">
                <a:latin typeface="Helvetica Neue Thin" panose="020B0403020202020204" pitchFamily="34" charset="0"/>
                <a:ea typeface="Helvetica Neue Thin" panose="020B0403020202020204" pitchFamily="34" charset="0"/>
              </a:rPr>
              <a:t>Advantages</a:t>
            </a:r>
          </a:p>
          <a:p>
            <a:pPr>
              <a:buFont typeface="Wingdings" pitchFamily="2" charset="2"/>
              <a:buChar char="§"/>
            </a:pPr>
            <a:r>
              <a:rPr lang="en-GB" sz="1800" dirty="0">
                <a:latin typeface="Helvetica Neue Thin" panose="020B0403020202020204" pitchFamily="34" charset="0"/>
                <a:ea typeface="Helvetica Neue Thin" panose="020B0403020202020204" pitchFamily="34" charset="0"/>
              </a:rPr>
              <a:t>Data collected is always up-to date</a:t>
            </a:r>
          </a:p>
          <a:p>
            <a:pPr>
              <a:buFont typeface="Wingdings" pitchFamily="2" charset="2"/>
              <a:buChar char="§"/>
            </a:pPr>
            <a:endParaRPr lang="en-GB" sz="1800" dirty="0">
              <a:latin typeface="Helvetica Neue Thin" panose="020B0403020202020204" pitchFamily="34" charset="0"/>
              <a:ea typeface="Helvetica Neue Thin" panose="020B0403020202020204" pitchFamily="34" charset="0"/>
            </a:endParaRPr>
          </a:p>
          <a:p>
            <a:pPr>
              <a:buFont typeface="Wingdings" pitchFamily="2" charset="2"/>
              <a:buChar char="§"/>
            </a:pPr>
            <a:r>
              <a:rPr lang="en-GB" sz="1800" dirty="0">
                <a:latin typeface="Helvetica Neue Thin" panose="020B0403020202020204" pitchFamily="34" charset="0"/>
                <a:ea typeface="Helvetica Neue Thin" panose="020B0403020202020204" pitchFamily="34" charset="0"/>
              </a:rPr>
              <a:t>Relevant and specific to user’s research aims and objectives</a:t>
            </a:r>
          </a:p>
          <a:p>
            <a:pPr>
              <a:buFont typeface="Wingdings" pitchFamily="2" charset="2"/>
              <a:buChar char="§"/>
            </a:pPr>
            <a:endParaRPr lang="en-GB" sz="1800" dirty="0">
              <a:latin typeface="Helvetica Neue Thin" panose="020B0403020202020204" pitchFamily="34" charset="0"/>
              <a:ea typeface="Helvetica Neue Thin" panose="020B0403020202020204" pitchFamily="34" charset="0"/>
            </a:endParaRPr>
          </a:p>
          <a:p>
            <a:pPr>
              <a:buFont typeface="Wingdings" pitchFamily="2" charset="2"/>
              <a:buChar char="§"/>
            </a:pPr>
            <a:r>
              <a:rPr lang="en-GB" sz="1800" dirty="0">
                <a:latin typeface="Helvetica Neue Thin" panose="020B0403020202020204" pitchFamily="34" charset="0"/>
                <a:ea typeface="Helvetica Neue Thin" panose="020B0403020202020204" pitchFamily="34" charset="0"/>
              </a:rPr>
              <a:t>High-level, and greater of understanding about the nature and content of the dataset</a:t>
            </a:r>
          </a:p>
          <a:p>
            <a:pPr>
              <a:buFont typeface="Wingdings" pitchFamily="2" charset="2"/>
              <a:buChar char="§"/>
            </a:pPr>
            <a:endParaRPr lang="en-GB" sz="1800" dirty="0">
              <a:latin typeface="Helvetica Neue Thin" panose="020B0403020202020204" pitchFamily="34" charset="0"/>
              <a:ea typeface="Helvetica Neue Thin" panose="020B0403020202020204" pitchFamily="34" charset="0"/>
            </a:endParaRPr>
          </a:p>
          <a:p>
            <a:pPr>
              <a:buFont typeface="Wingdings" pitchFamily="2" charset="2"/>
              <a:buChar char="§"/>
            </a:pPr>
            <a:r>
              <a:rPr lang="en-GB" sz="1800" dirty="0">
                <a:latin typeface="Helvetica Neue Thin" panose="020B0403020202020204" pitchFamily="34" charset="0"/>
                <a:ea typeface="Helvetica Neue Thin" panose="020B0403020202020204" pitchFamily="34" charset="0"/>
              </a:rPr>
              <a:t>High-level of accuracy as long as you do whatever it is in your power to minimise all kinds of systematic errors in the data collection process (ensuring </a:t>
            </a:r>
            <a:r>
              <a:rPr lang="en-GB" sz="1800" b="1" dirty="0">
                <a:latin typeface="Helvetica Neue Thin" panose="020B0403020202020204" pitchFamily="34" charset="0"/>
                <a:ea typeface="Helvetica Neue Thin" panose="020B0403020202020204" pitchFamily="34" charset="0"/>
              </a:rPr>
              <a:t>Internal Validity</a:t>
            </a:r>
            <a:r>
              <a:rPr lang="en-GB" sz="1800" dirty="0">
                <a:latin typeface="Helvetica Neue Thin" panose="020B0403020202020204" pitchFamily="34" charset="0"/>
                <a:ea typeface="Helvetica Neue Thin" panose="020B0403020202020204" pitchFamily="34" charset="0"/>
              </a:rPr>
              <a:t>)</a:t>
            </a:r>
          </a:p>
        </p:txBody>
      </p:sp>
      <p:sp>
        <p:nvSpPr>
          <p:cNvPr id="4" name="Content Placeholder 3">
            <a:extLst>
              <a:ext uri="{FF2B5EF4-FFF2-40B4-BE49-F238E27FC236}">
                <a16:creationId xmlns:a16="http://schemas.microsoft.com/office/drawing/2014/main" id="{8C84ACCE-5B89-064A-8A58-1E15CF74DF12}"/>
              </a:ext>
            </a:extLst>
          </p:cNvPr>
          <p:cNvSpPr>
            <a:spLocks noGrp="1"/>
          </p:cNvSpPr>
          <p:nvPr>
            <p:ph sz="half" idx="2"/>
          </p:nvPr>
        </p:nvSpPr>
        <p:spPr>
          <a:xfrm>
            <a:off x="6172202" y="1915235"/>
            <a:ext cx="5181600" cy="4808950"/>
          </a:xfrm>
        </p:spPr>
        <p:txBody>
          <a:bodyPr/>
          <a:lstStyle/>
          <a:p>
            <a:pPr marL="0" indent="0">
              <a:buNone/>
            </a:pPr>
            <a:r>
              <a:rPr lang="en-GB" sz="2400" dirty="0">
                <a:latin typeface="Helvetica Neue Thin" panose="020B0403020202020204" pitchFamily="34" charset="0"/>
                <a:ea typeface="Helvetica Neue Thin" panose="020B0403020202020204" pitchFamily="34" charset="0"/>
              </a:rPr>
              <a:t>Disadvantages</a:t>
            </a:r>
            <a:endParaRPr lang="en-GB" dirty="0"/>
          </a:p>
          <a:p>
            <a:pPr>
              <a:buFont typeface="Wingdings" pitchFamily="2" charset="2"/>
              <a:buChar char="§"/>
            </a:pPr>
            <a:r>
              <a:rPr lang="en-GB" sz="1800" dirty="0">
                <a:latin typeface="Helvetica Neue Thin" panose="020B0403020202020204" pitchFamily="34" charset="0"/>
                <a:ea typeface="Helvetica Neue Thin" panose="020B0403020202020204" pitchFamily="34" charset="0"/>
              </a:rPr>
              <a:t>Depending on the study design – data collection is a very time consuming and expensive process</a:t>
            </a:r>
          </a:p>
          <a:p>
            <a:pPr>
              <a:buFont typeface="Wingdings" pitchFamily="2" charset="2"/>
              <a:buChar char="§"/>
            </a:pPr>
            <a:endParaRPr lang="en-GB" sz="1800" dirty="0">
              <a:latin typeface="Helvetica Neue Thin" panose="020B0403020202020204" pitchFamily="34" charset="0"/>
              <a:ea typeface="Helvetica Neue Thin" panose="020B0403020202020204" pitchFamily="34" charset="0"/>
            </a:endParaRPr>
          </a:p>
          <a:p>
            <a:pPr>
              <a:buFont typeface="Wingdings" pitchFamily="2" charset="2"/>
              <a:buChar char="§"/>
            </a:pPr>
            <a:r>
              <a:rPr lang="en-GB" sz="1800" dirty="0">
                <a:latin typeface="Helvetica Neue Thin" panose="020B0403020202020204" pitchFamily="34" charset="0"/>
                <a:ea typeface="Helvetica Neue Thin" panose="020B0403020202020204" pitchFamily="34" charset="0"/>
              </a:rPr>
              <a:t>If you are collecting personal and sensitive data, you must </a:t>
            </a:r>
            <a:r>
              <a:rPr lang="en-GB" sz="1800" b="1" dirty="0">
                <a:latin typeface="Helvetica Neue Thin" panose="020B0403020202020204" pitchFamily="34" charset="0"/>
                <a:ea typeface="Helvetica Neue Thin" panose="020B0403020202020204" pitchFamily="34" charset="0"/>
              </a:rPr>
              <a:t>apply</a:t>
            </a:r>
            <a:r>
              <a:rPr lang="en-GB" sz="1800" dirty="0">
                <a:latin typeface="Helvetica Neue Thin" panose="020B0403020202020204" pitchFamily="34" charset="0"/>
                <a:ea typeface="Helvetica Neue Thin" panose="020B0403020202020204" pitchFamily="34" charset="0"/>
              </a:rPr>
              <a:t> for ethnical approval before going out to get your data</a:t>
            </a:r>
          </a:p>
          <a:p>
            <a:pPr>
              <a:buFont typeface="Wingdings" pitchFamily="2" charset="2"/>
              <a:buChar char="§"/>
            </a:pPr>
            <a:endParaRPr lang="en-GB" sz="1800" dirty="0">
              <a:latin typeface="Helvetica Neue Thin" panose="020B0403020202020204" pitchFamily="34" charset="0"/>
              <a:ea typeface="Helvetica Neue Thin" panose="020B0403020202020204" pitchFamily="34" charset="0"/>
            </a:endParaRPr>
          </a:p>
          <a:p>
            <a:pPr>
              <a:buFont typeface="Wingdings" pitchFamily="2" charset="2"/>
              <a:buChar char="§"/>
            </a:pPr>
            <a:r>
              <a:rPr lang="en-GB" sz="1800" dirty="0">
                <a:latin typeface="Helvetica Neue Thin" panose="020B0403020202020204" pitchFamily="34" charset="0"/>
                <a:ea typeface="Helvetica Neue Thin" panose="020B0403020202020204" pitchFamily="34" charset="0"/>
              </a:rPr>
              <a:t>You will have to clean, manage and maintain your own data</a:t>
            </a:r>
          </a:p>
          <a:p>
            <a:pPr>
              <a:buFont typeface="Wingdings" pitchFamily="2" charset="2"/>
              <a:buChar char="§"/>
            </a:pPr>
            <a:endParaRPr lang="en-GB" sz="1800" dirty="0">
              <a:latin typeface="Helvetica Neue Thin" panose="020B0403020202020204" pitchFamily="34" charset="0"/>
              <a:ea typeface="Helvetica Neue Thin" panose="020B0403020202020204" pitchFamily="34" charset="0"/>
            </a:endParaRPr>
          </a:p>
          <a:p>
            <a:pPr>
              <a:buFont typeface="Wingdings" pitchFamily="2" charset="2"/>
              <a:buChar char="§"/>
            </a:pPr>
            <a:r>
              <a:rPr lang="en-GB" sz="1800" dirty="0">
                <a:latin typeface="Helvetica Neue Thin" panose="020B0403020202020204" pitchFamily="34" charset="0"/>
                <a:ea typeface="Helvetica Neue Thin" panose="020B0403020202020204" pitchFamily="34" charset="0"/>
              </a:rPr>
              <a:t>Possibility to falsify his/her data since one has his/her autonomy over the data</a:t>
            </a:r>
          </a:p>
        </p:txBody>
      </p:sp>
      <p:pic>
        <p:nvPicPr>
          <p:cNvPr id="5" name="Picture 4">
            <a:extLst>
              <a:ext uri="{FF2B5EF4-FFF2-40B4-BE49-F238E27FC236}">
                <a16:creationId xmlns:a16="http://schemas.microsoft.com/office/drawing/2014/main" id="{13A71B0D-59C2-7C40-B77D-9657B06A635E}"/>
              </a:ext>
            </a:extLst>
          </p:cNvPr>
          <p:cNvPicPr>
            <a:picLocks noChangeAspect="1"/>
          </p:cNvPicPr>
          <p:nvPr/>
        </p:nvPicPr>
        <p:blipFill>
          <a:blip r:embed="rId3"/>
          <a:stretch>
            <a:fillRect/>
          </a:stretch>
        </p:blipFill>
        <p:spPr>
          <a:xfrm>
            <a:off x="0" y="0"/>
            <a:ext cx="12192000" cy="970069"/>
          </a:xfrm>
          <a:prstGeom prst="rect">
            <a:avLst/>
          </a:prstGeom>
        </p:spPr>
      </p:pic>
      <p:sp>
        <p:nvSpPr>
          <p:cNvPr id="7" name="Slide Number Placeholder 3">
            <a:extLst>
              <a:ext uri="{FF2B5EF4-FFF2-40B4-BE49-F238E27FC236}">
                <a16:creationId xmlns:a16="http://schemas.microsoft.com/office/drawing/2014/main" id="{788B971A-31A6-F976-C4AB-EA6140ED8950}"/>
              </a:ext>
            </a:extLst>
          </p:cNvPr>
          <p:cNvSpPr txBox="1">
            <a:spLocks/>
          </p:cNvSpPr>
          <p:nvPr/>
        </p:nvSpPr>
        <p:spPr>
          <a:xfrm>
            <a:off x="11275948" y="6373869"/>
            <a:ext cx="656972" cy="392691"/>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32</a:t>
            </a:fld>
            <a:endParaRPr lang="en-US" dirty="0">
              <a:solidFill>
                <a:srgbClr val="000000"/>
              </a:solidFill>
              <a:cs typeface="ＭＳ Ｐゴシック" charset="0"/>
            </a:endParaRPr>
          </a:p>
        </p:txBody>
      </p:sp>
    </p:spTree>
    <p:extLst>
      <p:ext uri="{BB962C8B-B14F-4D97-AF65-F5344CB8AC3E}">
        <p14:creationId xmlns:p14="http://schemas.microsoft.com/office/powerpoint/2010/main" val="3934016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3CE568-0B04-BD4B-9454-251E9EC467C4}"/>
              </a:ext>
            </a:extLst>
          </p:cNvPr>
          <p:cNvSpPr>
            <a:spLocks noGrp="1"/>
          </p:cNvSpPr>
          <p:nvPr>
            <p:ph type="title"/>
          </p:nvPr>
        </p:nvSpPr>
        <p:spPr>
          <a:xfrm>
            <a:off x="838200" y="1134561"/>
            <a:ext cx="10515600" cy="616182"/>
          </a:xfrm>
        </p:spPr>
        <p:txBody>
          <a:bodyPr/>
          <a:lstStyle/>
          <a:p>
            <a:pPr algn="ctr"/>
            <a:r>
              <a:rPr lang="en-GB" sz="2400" b="1" dirty="0">
                <a:latin typeface="HELVETICA NEUE THIN" panose="020B0403020202020204" pitchFamily="34" charset="0"/>
                <a:ea typeface="HELVETICA NEUE THIN" panose="020B0403020202020204" pitchFamily="34" charset="0"/>
              </a:rPr>
              <a:t>Advantages and disadvantages of Secondary data sources [2]</a:t>
            </a:r>
          </a:p>
        </p:txBody>
      </p:sp>
      <p:sp>
        <p:nvSpPr>
          <p:cNvPr id="3" name="Content Placeholder 2">
            <a:extLst>
              <a:ext uri="{FF2B5EF4-FFF2-40B4-BE49-F238E27FC236}">
                <a16:creationId xmlns:a16="http://schemas.microsoft.com/office/drawing/2014/main" id="{C41B37ED-FACF-7F4F-BB5B-ECEBE9115301}"/>
              </a:ext>
            </a:extLst>
          </p:cNvPr>
          <p:cNvSpPr>
            <a:spLocks noGrp="1"/>
          </p:cNvSpPr>
          <p:nvPr>
            <p:ph sz="half" idx="1"/>
          </p:nvPr>
        </p:nvSpPr>
        <p:spPr>
          <a:xfrm>
            <a:off x="838200" y="1915235"/>
            <a:ext cx="5181600" cy="4351338"/>
          </a:xfrm>
        </p:spPr>
        <p:txBody>
          <a:bodyPr/>
          <a:lstStyle/>
          <a:p>
            <a:pPr marL="0" indent="0">
              <a:buNone/>
            </a:pPr>
            <a:r>
              <a:rPr lang="en-GB" sz="2400" dirty="0">
                <a:latin typeface="Helvetica Neue Thin" panose="020B0403020202020204" pitchFamily="34" charset="0"/>
                <a:ea typeface="Helvetica Neue Thin" panose="020B0403020202020204" pitchFamily="34" charset="0"/>
              </a:rPr>
              <a:t>Advantages</a:t>
            </a:r>
          </a:p>
          <a:p>
            <a:pPr>
              <a:buFont typeface="Wingdings" pitchFamily="2" charset="2"/>
              <a:buChar char="§"/>
            </a:pPr>
            <a:r>
              <a:rPr lang="en-GB" sz="1800" dirty="0">
                <a:latin typeface="Helvetica Neue Thin" panose="020B0403020202020204" pitchFamily="34" charset="0"/>
                <a:ea typeface="Helvetica Neue Thin" panose="020B0403020202020204" pitchFamily="34" charset="0"/>
              </a:rPr>
              <a:t>Ease of access and low cost, or even free if the data is from an open-source platform.</a:t>
            </a:r>
          </a:p>
          <a:p>
            <a:pPr>
              <a:buFont typeface="Wingdings" pitchFamily="2" charset="2"/>
              <a:buChar char="§"/>
            </a:pPr>
            <a:endParaRPr lang="en-GB" sz="1800" dirty="0">
              <a:latin typeface="Helvetica Neue Thin" panose="020B0403020202020204" pitchFamily="34" charset="0"/>
              <a:ea typeface="Helvetica Neue Thin" panose="020B0403020202020204" pitchFamily="34" charset="0"/>
            </a:endParaRPr>
          </a:p>
          <a:p>
            <a:pPr>
              <a:buFont typeface="Wingdings" pitchFamily="2" charset="2"/>
              <a:buChar char="§"/>
            </a:pPr>
            <a:r>
              <a:rPr lang="en-GB" sz="1800" dirty="0">
                <a:latin typeface="Helvetica Neue Thin" panose="020B0403020202020204" pitchFamily="34" charset="0"/>
                <a:ea typeface="Helvetica Neue Thin" panose="020B0403020202020204" pitchFamily="34" charset="0"/>
              </a:rPr>
              <a:t>Time-saving, especially if the data has already been processed and cleaned</a:t>
            </a:r>
          </a:p>
          <a:p>
            <a:pPr>
              <a:buFont typeface="Wingdings" pitchFamily="2" charset="2"/>
              <a:buChar char="§"/>
            </a:pPr>
            <a:endParaRPr lang="en-GB" sz="1800" dirty="0">
              <a:latin typeface="Helvetica Neue Thin" panose="020B0403020202020204" pitchFamily="34" charset="0"/>
              <a:ea typeface="Helvetica Neue Thin" panose="020B0403020202020204" pitchFamily="34" charset="0"/>
            </a:endParaRPr>
          </a:p>
          <a:p>
            <a:pPr>
              <a:buFont typeface="Wingdings" pitchFamily="2" charset="2"/>
              <a:buChar char="§"/>
            </a:pPr>
            <a:r>
              <a:rPr lang="en-GB" sz="1800" dirty="0">
                <a:latin typeface="Helvetica Neue Thin" panose="020B0403020202020204" pitchFamily="34" charset="0"/>
                <a:ea typeface="Helvetica Neue Thin" panose="020B0403020202020204" pitchFamily="34" charset="0"/>
              </a:rPr>
              <a:t>Unlike primary data; secondary data are often collected routinely hence allowing for longitudinal analysis</a:t>
            </a:r>
          </a:p>
          <a:p>
            <a:pPr>
              <a:buFont typeface="Wingdings" pitchFamily="2" charset="2"/>
              <a:buChar char="§"/>
            </a:pPr>
            <a:endParaRPr lang="en-GB" sz="1800" dirty="0">
              <a:latin typeface="Helvetica Neue Thin" panose="020B0403020202020204" pitchFamily="34" charset="0"/>
              <a:ea typeface="Helvetica Neue Thin" panose="020B0403020202020204" pitchFamily="34" charset="0"/>
            </a:endParaRPr>
          </a:p>
          <a:p>
            <a:pPr>
              <a:buFont typeface="Wingdings" pitchFamily="2" charset="2"/>
              <a:buChar char="§"/>
            </a:pPr>
            <a:r>
              <a:rPr lang="en-GB" sz="1800" dirty="0">
                <a:latin typeface="Helvetica Neue Thin" panose="020B0403020202020204" pitchFamily="34" charset="0"/>
                <a:ea typeface="Helvetica Neue Thin" panose="020B0403020202020204" pitchFamily="34" charset="0"/>
              </a:rPr>
              <a:t>Often secondary data are combined with different sources making it have a variety of variables.</a:t>
            </a:r>
          </a:p>
        </p:txBody>
      </p:sp>
      <p:sp>
        <p:nvSpPr>
          <p:cNvPr id="4" name="Content Placeholder 3">
            <a:extLst>
              <a:ext uri="{FF2B5EF4-FFF2-40B4-BE49-F238E27FC236}">
                <a16:creationId xmlns:a16="http://schemas.microsoft.com/office/drawing/2014/main" id="{8C84ACCE-5B89-064A-8A58-1E15CF74DF12}"/>
              </a:ext>
            </a:extLst>
          </p:cNvPr>
          <p:cNvSpPr>
            <a:spLocks noGrp="1"/>
          </p:cNvSpPr>
          <p:nvPr>
            <p:ph sz="half" idx="2"/>
          </p:nvPr>
        </p:nvSpPr>
        <p:spPr>
          <a:xfrm>
            <a:off x="6172202" y="1915235"/>
            <a:ext cx="5181600" cy="4808950"/>
          </a:xfrm>
        </p:spPr>
        <p:txBody>
          <a:bodyPr/>
          <a:lstStyle/>
          <a:p>
            <a:pPr marL="0" indent="0">
              <a:buNone/>
            </a:pPr>
            <a:r>
              <a:rPr lang="en-GB" sz="2400" dirty="0">
                <a:latin typeface="Helvetica Neue Thin" panose="020B0403020202020204" pitchFamily="34" charset="0"/>
                <a:ea typeface="Helvetica Neue Thin" panose="020B0403020202020204" pitchFamily="34" charset="0"/>
              </a:rPr>
              <a:t>Disadvantages</a:t>
            </a:r>
            <a:endParaRPr lang="en-GB" dirty="0"/>
          </a:p>
          <a:p>
            <a:pPr>
              <a:buFont typeface="Wingdings" pitchFamily="2" charset="2"/>
              <a:buChar char="§"/>
            </a:pPr>
            <a:r>
              <a:rPr lang="en-GB" sz="1800" dirty="0">
                <a:latin typeface="Helvetica Neue Thin" panose="020B0403020202020204" pitchFamily="34" charset="0"/>
                <a:ea typeface="Helvetica Neue Thin" panose="020B0403020202020204" pitchFamily="34" charset="0"/>
              </a:rPr>
              <a:t>You have no control over the quality</a:t>
            </a:r>
          </a:p>
          <a:p>
            <a:pPr>
              <a:buFont typeface="Wingdings" pitchFamily="2" charset="2"/>
              <a:buChar char="§"/>
            </a:pPr>
            <a:endParaRPr lang="en-GB" sz="1800" dirty="0">
              <a:latin typeface="Helvetica Neue Thin" panose="020B0403020202020204" pitchFamily="34" charset="0"/>
              <a:ea typeface="Helvetica Neue Thin" panose="020B0403020202020204" pitchFamily="34" charset="0"/>
            </a:endParaRPr>
          </a:p>
          <a:p>
            <a:pPr>
              <a:buFont typeface="Wingdings" pitchFamily="2" charset="2"/>
              <a:buChar char="§"/>
            </a:pPr>
            <a:r>
              <a:rPr lang="en-GB" sz="1800" dirty="0">
                <a:latin typeface="Helvetica Neue Thin" panose="020B0403020202020204" pitchFamily="34" charset="0"/>
                <a:ea typeface="Helvetica Neue Thin" panose="020B0403020202020204" pitchFamily="34" charset="0"/>
              </a:rPr>
              <a:t>The secondary data might not be specific to your needs </a:t>
            </a:r>
          </a:p>
          <a:p>
            <a:pPr>
              <a:buFont typeface="Wingdings" pitchFamily="2" charset="2"/>
              <a:buChar char="§"/>
            </a:pPr>
            <a:endParaRPr lang="en-GB" sz="1800" dirty="0">
              <a:latin typeface="Helvetica Neue Thin" panose="020B0403020202020204" pitchFamily="34" charset="0"/>
              <a:ea typeface="Helvetica Neue Thin" panose="020B0403020202020204" pitchFamily="34" charset="0"/>
            </a:endParaRPr>
          </a:p>
          <a:p>
            <a:pPr>
              <a:buFont typeface="Wingdings" pitchFamily="2" charset="2"/>
              <a:buChar char="§"/>
            </a:pPr>
            <a:r>
              <a:rPr lang="en-GB" sz="1800" dirty="0">
                <a:latin typeface="Helvetica Neue Thin" panose="020B0403020202020204" pitchFamily="34" charset="0"/>
                <a:ea typeface="Helvetica Neue Thin" panose="020B0403020202020204" pitchFamily="34" charset="0"/>
              </a:rPr>
              <a:t>The data can be biased in favour of the one whose gathered it. User will not know of this data artefact!</a:t>
            </a:r>
          </a:p>
          <a:p>
            <a:pPr>
              <a:buFont typeface="Wingdings" pitchFamily="2" charset="2"/>
              <a:buChar char="§"/>
            </a:pPr>
            <a:endParaRPr lang="en-GB" sz="1800" dirty="0">
              <a:latin typeface="Helvetica Neue Thin" panose="020B0403020202020204" pitchFamily="34" charset="0"/>
              <a:ea typeface="Helvetica Neue Thin" panose="020B0403020202020204" pitchFamily="34" charset="0"/>
            </a:endParaRPr>
          </a:p>
          <a:p>
            <a:pPr>
              <a:buFont typeface="Wingdings" pitchFamily="2" charset="2"/>
              <a:buChar char="§"/>
            </a:pPr>
            <a:r>
              <a:rPr lang="en-GB" sz="1800" dirty="0">
                <a:latin typeface="Helvetica Neue Thin" panose="020B0403020202020204" pitchFamily="34" charset="0"/>
                <a:ea typeface="Helvetica Neue Thin" panose="020B0403020202020204" pitchFamily="34" charset="0"/>
              </a:rPr>
              <a:t>You are not the owner and will never have full understanding of its nature &amp; how it was collected (i.e., its essentially a “Blackbox”)</a:t>
            </a:r>
          </a:p>
        </p:txBody>
      </p:sp>
      <p:pic>
        <p:nvPicPr>
          <p:cNvPr id="5" name="Picture 4">
            <a:extLst>
              <a:ext uri="{FF2B5EF4-FFF2-40B4-BE49-F238E27FC236}">
                <a16:creationId xmlns:a16="http://schemas.microsoft.com/office/drawing/2014/main" id="{13A71B0D-59C2-7C40-B77D-9657B06A635E}"/>
              </a:ext>
            </a:extLst>
          </p:cNvPr>
          <p:cNvPicPr>
            <a:picLocks noChangeAspect="1"/>
          </p:cNvPicPr>
          <p:nvPr/>
        </p:nvPicPr>
        <p:blipFill>
          <a:blip r:embed="rId3"/>
          <a:stretch>
            <a:fillRect/>
          </a:stretch>
        </p:blipFill>
        <p:spPr>
          <a:xfrm>
            <a:off x="0" y="0"/>
            <a:ext cx="12192000" cy="970069"/>
          </a:xfrm>
          <a:prstGeom prst="rect">
            <a:avLst/>
          </a:prstGeom>
        </p:spPr>
      </p:pic>
      <p:sp>
        <p:nvSpPr>
          <p:cNvPr id="7" name="Slide Number Placeholder 3">
            <a:extLst>
              <a:ext uri="{FF2B5EF4-FFF2-40B4-BE49-F238E27FC236}">
                <a16:creationId xmlns:a16="http://schemas.microsoft.com/office/drawing/2014/main" id="{96D7543B-C829-E2CE-5320-05222786E06E}"/>
              </a:ext>
            </a:extLst>
          </p:cNvPr>
          <p:cNvSpPr txBox="1">
            <a:spLocks/>
          </p:cNvSpPr>
          <p:nvPr/>
        </p:nvSpPr>
        <p:spPr>
          <a:xfrm>
            <a:off x="11275948" y="6373869"/>
            <a:ext cx="656972" cy="392691"/>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33</a:t>
            </a:fld>
            <a:endParaRPr lang="en-US" dirty="0">
              <a:solidFill>
                <a:srgbClr val="000000"/>
              </a:solidFill>
              <a:cs typeface="ＭＳ Ｐゴシック" charset="0"/>
            </a:endParaRPr>
          </a:p>
        </p:txBody>
      </p:sp>
    </p:spTree>
    <p:extLst>
      <p:ext uri="{BB962C8B-B14F-4D97-AF65-F5344CB8AC3E}">
        <p14:creationId xmlns:p14="http://schemas.microsoft.com/office/powerpoint/2010/main" val="3305423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9310937-9810-114F-983E-4800E87EE95A}"/>
              </a:ext>
            </a:extLst>
          </p:cNvPr>
          <p:cNvSpPr/>
          <p:nvPr/>
        </p:nvSpPr>
        <p:spPr>
          <a:xfrm>
            <a:off x="0" y="0"/>
            <a:ext cx="12192000" cy="6858000"/>
          </a:xfrm>
          <a:prstGeom prst="rect">
            <a:avLst/>
          </a:prstGeom>
          <a:solidFill>
            <a:srgbClr val="008CE6"/>
          </a:solidFill>
          <a:ln>
            <a:solidFill>
              <a:srgbClr val="0091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C76F1414-123F-A64D-A741-24140E769A2A}"/>
              </a:ext>
            </a:extLst>
          </p:cNvPr>
          <p:cNvSpPr>
            <a:spLocks noGrp="1"/>
          </p:cNvSpPr>
          <p:nvPr>
            <p:ph type="title"/>
          </p:nvPr>
        </p:nvSpPr>
        <p:spPr>
          <a:xfrm>
            <a:off x="582798" y="2950571"/>
            <a:ext cx="11233150" cy="1296988"/>
          </a:xfrm>
        </p:spPr>
        <p:txBody>
          <a:bodyPr/>
          <a:lstStyle/>
          <a:p>
            <a:pPr lvl="0" algn="ctr" eaLnBrk="0" fontAlgn="base" hangingPunct="0">
              <a:lnSpc>
                <a:spcPct val="100000"/>
              </a:lnSpc>
              <a:spcBef>
                <a:spcPct val="20000"/>
              </a:spcBef>
              <a:spcAft>
                <a:spcPct val="0"/>
              </a:spcAft>
            </a:pPr>
            <a:r>
              <a:rPr lang="en-US" sz="3600" b="1" kern="0" dirty="0">
                <a:solidFill>
                  <a:schemeClr val="bg1"/>
                </a:solidFill>
                <a:latin typeface="Helvetica Neue Light" panose="02000403000000020004" pitchFamily="2" charset="0"/>
                <a:ea typeface="Helvetica Neue Light" panose="02000403000000020004" pitchFamily="2" charset="0"/>
                <a:cs typeface="Helvetica Neue" panose="02000503000000020004" pitchFamily="2" charset="0"/>
              </a:rPr>
              <a:t>Brief notes on Study Design &amp; Sampling</a:t>
            </a:r>
          </a:p>
        </p:txBody>
      </p:sp>
      <p:sp>
        <p:nvSpPr>
          <p:cNvPr id="2" name="Slide Number Placeholder 3">
            <a:extLst>
              <a:ext uri="{FF2B5EF4-FFF2-40B4-BE49-F238E27FC236}">
                <a16:creationId xmlns:a16="http://schemas.microsoft.com/office/drawing/2014/main" id="{C3CC584E-C6DD-1FEC-A0A7-47A8970F5486}"/>
              </a:ext>
            </a:extLst>
          </p:cNvPr>
          <p:cNvSpPr txBox="1">
            <a:spLocks/>
          </p:cNvSpPr>
          <p:nvPr/>
        </p:nvSpPr>
        <p:spPr>
          <a:xfrm>
            <a:off x="11275948" y="6373869"/>
            <a:ext cx="656972" cy="392691"/>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34</a:t>
            </a:fld>
            <a:endParaRPr lang="en-US" dirty="0">
              <a:solidFill>
                <a:srgbClr val="000000"/>
              </a:solidFill>
              <a:cs typeface="ＭＳ Ｐゴシック" charset="0"/>
            </a:endParaRPr>
          </a:p>
        </p:txBody>
      </p:sp>
    </p:spTree>
    <p:extLst>
      <p:ext uri="{BB962C8B-B14F-4D97-AF65-F5344CB8AC3E}">
        <p14:creationId xmlns:p14="http://schemas.microsoft.com/office/powerpoint/2010/main" val="329494286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104B897-7691-A2E3-EA8F-6E31B55EC5A5}"/>
              </a:ext>
            </a:extLst>
          </p:cNvPr>
          <p:cNvSpPr/>
          <p:nvPr/>
        </p:nvSpPr>
        <p:spPr>
          <a:xfrm>
            <a:off x="197963" y="1960775"/>
            <a:ext cx="11707166" cy="19230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Content Placeholder 2">
            <a:extLst>
              <a:ext uri="{FF2B5EF4-FFF2-40B4-BE49-F238E27FC236}">
                <a16:creationId xmlns:a16="http://schemas.microsoft.com/office/drawing/2014/main" id="{55F423F4-9FA9-7E49-8444-0E7F625CAEC6}"/>
              </a:ext>
            </a:extLst>
          </p:cNvPr>
          <p:cNvSpPr>
            <a:spLocks noGrp="1"/>
          </p:cNvSpPr>
          <p:nvPr>
            <p:ph idx="1"/>
          </p:nvPr>
        </p:nvSpPr>
        <p:spPr>
          <a:xfrm>
            <a:off x="318247" y="1159497"/>
            <a:ext cx="11586882" cy="5528173"/>
          </a:xfrm>
        </p:spPr>
        <p:txBody>
          <a:bodyPr>
            <a:normAutofit/>
          </a:bodyPr>
          <a:lstStyle/>
          <a:p>
            <a:pPr marL="0" indent="0">
              <a:buNone/>
            </a:pPr>
            <a:r>
              <a:rPr lang="en-US" b="1" dirty="0">
                <a:latin typeface="Helvetica Neue" panose="02000503000000020004" pitchFamily="2" charset="0"/>
                <a:ea typeface="Helvetica Neue" panose="02000503000000020004" pitchFamily="2" charset="0"/>
                <a:cs typeface="Helvetica Neue" panose="02000503000000020004" pitchFamily="2" charset="0"/>
              </a:rPr>
              <a:t>Definition:</a:t>
            </a:r>
          </a:p>
          <a:p>
            <a:pPr marL="0" indent="0">
              <a:buNone/>
            </a:pPr>
            <a:endParaRPr lang="en-US" b="1"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r>
              <a:rPr lang="en-US" dirty="0">
                <a:latin typeface="Helvetica Neue" panose="02000503000000020004" pitchFamily="2" charset="0"/>
                <a:ea typeface="Helvetica Neue" panose="02000503000000020004" pitchFamily="2" charset="0"/>
                <a:cs typeface="Helvetica Neue" panose="02000503000000020004" pitchFamily="2" charset="0"/>
              </a:rPr>
              <a:t>“Research Design typically refers to the investigator’s strategy or plan for tackling a research question through collection of data, analysis and interpretation of such data, and finally a thorough discussion of that said data.”</a:t>
            </a:r>
          </a:p>
          <a:p>
            <a:pPr marL="0" indent="0">
              <a:buNone/>
            </a:pPr>
            <a:endParaRPr lang="en-US"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r>
              <a:rPr lang="en-US" dirty="0">
                <a:latin typeface="Helvetica Neue" panose="02000503000000020004" pitchFamily="2" charset="0"/>
                <a:ea typeface="Helvetica Neue" panose="02000503000000020004" pitchFamily="2" charset="0"/>
                <a:cs typeface="Helvetica Neue" panose="02000503000000020004" pitchFamily="2" charset="0"/>
              </a:rPr>
              <a:t>In other words, or simply put it in plain English:</a:t>
            </a:r>
          </a:p>
          <a:p>
            <a:pPr marL="0" indent="0">
              <a:buNone/>
            </a:pPr>
            <a:endParaRPr lang="en-US"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r>
              <a:rPr lang="en-US" dirty="0">
                <a:latin typeface="Helvetica Neue" panose="02000503000000020004" pitchFamily="2" charset="0"/>
                <a:ea typeface="Helvetica Neue" panose="02000503000000020004" pitchFamily="2" charset="0"/>
                <a:cs typeface="Helvetica Neue" panose="02000503000000020004" pitchFamily="2" charset="0"/>
              </a:rPr>
              <a:t>“… it’s someone’s blueprint for answering a research question”    </a:t>
            </a:r>
          </a:p>
        </p:txBody>
      </p:sp>
      <p:pic>
        <p:nvPicPr>
          <p:cNvPr id="2" name="Picture 1">
            <a:extLst>
              <a:ext uri="{FF2B5EF4-FFF2-40B4-BE49-F238E27FC236}">
                <a16:creationId xmlns:a16="http://schemas.microsoft.com/office/drawing/2014/main" id="{AFF5A528-7EF8-F21B-4A79-D7469F783203}"/>
              </a:ext>
            </a:extLst>
          </p:cNvPr>
          <p:cNvPicPr>
            <a:picLocks noChangeAspect="1"/>
          </p:cNvPicPr>
          <p:nvPr/>
        </p:nvPicPr>
        <p:blipFill>
          <a:blip r:embed="rId3"/>
          <a:stretch>
            <a:fillRect/>
          </a:stretch>
        </p:blipFill>
        <p:spPr>
          <a:xfrm>
            <a:off x="0" y="0"/>
            <a:ext cx="12192000" cy="970069"/>
          </a:xfrm>
          <a:prstGeom prst="rect">
            <a:avLst/>
          </a:prstGeom>
        </p:spPr>
      </p:pic>
      <p:sp>
        <p:nvSpPr>
          <p:cNvPr id="6" name="Slide Number Placeholder 3">
            <a:extLst>
              <a:ext uri="{FF2B5EF4-FFF2-40B4-BE49-F238E27FC236}">
                <a16:creationId xmlns:a16="http://schemas.microsoft.com/office/drawing/2014/main" id="{98048341-C24B-1140-7EDC-4096F7302054}"/>
              </a:ext>
            </a:extLst>
          </p:cNvPr>
          <p:cNvSpPr txBox="1">
            <a:spLocks/>
          </p:cNvSpPr>
          <p:nvPr/>
        </p:nvSpPr>
        <p:spPr>
          <a:xfrm>
            <a:off x="11275948" y="6373869"/>
            <a:ext cx="656972" cy="392691"/>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35</a:t>
            </a:fld>
            <a:endParaRPr lang="en-US" dirty="0">
              <a:solidFill>
                <a:srgbClr val="000000"/>
              </a:solidFill>
              <a:cs typeface="ＭＳ Ｐゴシック" charset="0"/>
            </a:endParaRPr>
          </a:p>
        </p:txBody>
      </p:sp>
    </p:spTree>
    <p:extLst>
      <p:ext uri="{BB962C8B-B14F-4D97-AF65-F5344CB8AC3E}">
        <p14:creationId xmlns:p14="http://schemas.microsoft.com/office/powerpoint/2010/main" val="348198512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85045C9-2B26-DB85-0895-40582F450349}"/>
              </a:ext>
            </a:extLst>
          </p:cNvPr>
          <p:cNvSpPr/>
          <p:nvPr/>
        </p:nvSpPr>
        <p:spPr>
          <a:xfrm>
            <a:off x="90561" y="2083323"/>
            <a:ext cx="6090749" cy="46222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736D5587-6B74-8B4E-8B83-6ED2E7D589B0}"/>
              </a:ext>
            </a:extLst>
          </p:cNvPr>
          <p:cNvSpPr>
            <a:spLocks noGrp="1"/>
          </p:cNvSpPr>
          <p:nvPr>
            <p:ph type="title"/>
          </p:nvPr>
        </p:nvSpPr>
        <p:spPr>
          <a:xfrm>
            <a:off x="410135" y="1216059"/>
            <a:ext cx="11371729" cy="725864"/>
          </a:xfrm>
        </p:spPr>
        <p:txBody>
          <a:bodyPr/>
          <a:lstStyle/>
          <a:p>
            <a:pPr algn="ctr"/>
            <a:r>
              <a:rPr lang="en-US" sz="2800" b="1" dirty="0">
                <a:latin typeface="Helvetica Neue" panose="02000503000000020004" pitchFamily="2" charset="0"/>
                <a:ea typeface="Helvetica Neue" panose="02000503000000020004" pitchFamily="2" charset="0"/>
                <a:cs typeface="Helvetica Neue" panose="02000503000000020004" pitchFamily="2" charset="0"/>
              </a:rPr>
              <a:t>Types of Research Design</a:t>
            </a:r>
          </a:p>
        </p:txBody>
      </p:sp>
      <p:sp>
        <p:nvSpPr>
          <p:cNvPr id="3" name="Content Placeholder 2">
            <a:extLst>
              <a:ext uri="{FF2B5EF4-FFF2-40B4-BE49-F238E27FC236}">
                <a16:creationId xmlns:a16="http://schemas.microsoft.com/office/drawing/2014/main" id="{95AC40FB-C6CD-B149-BE83-9AD660197836}"/>
              </a:ext>
            </a:extLst>
          </p:cNvPr>
          <p:cNvSpPr>
            <a:spLocks noGrp="1"/>
          </p:cNvSpPr>
          <p:nvPr>
            <p:ph sz="half" idx="1"/>
          </p:nvPr>
        </p:nvSpPr>
        <p:spPr>
          <a:xfrm>
            <a:off x="168649" y="2243579"/>
            <a:ext cx="6090749" cy="4312048"/>
          </a:xfrm>
        </p:spPr>
        <p:txBody>
          <a:bodyPr>
            <a:normAutofit/>
          </a:bodyPr>
          <a:lstStyle/>
          <a:p>
            <a:pPr marL="0" indent="0" algn="ctr">
              <a:buNone/>
            </a:pPr>
            <a:r>
              <a:rPr lang="en-US" sz="2400" b="1" dirty="0">
                <a:latin typeface="Helvetica Neue" panose="02000503000000020004" pitchFamily="2" charset="0"/>
                <a:ea typeface="Helvetica Neue" panose="02000503000000020004" pitchFamily="2" charset="0"/>
                <a:cs typeface="Helvetica Neue" panose="02000503000000020004" pitchFamily="2" charset="0"/>
              </a:rPr>
              <a:t>Quantitative</a:t>
            </a:r>
          </a:p>
          <a:p>
            <a:pPr marL="0" indent="0">
              <a:buNone/>
            </a:pPr>
            <a:endParaRPr lang="en-US" sz="2000" b="1" dirty="0">
              <a:latin typeface="Helvetica Neue" panose="02000503000000020004" pitchFamily="2" charset="0"/>
              <a:ea typeface="Helvetica Neue" panose="02000503000000020004" pitchFamily="2" charset="0"/>
              <a:cs typeface="Helvetica Neue" panose="02000503000000020004" pitchFamily="2" charset="0"/>
            </a:endParaRPr>
          </a:p>
          <a:p>
            <a:pPr marL="0" indent="0">
              <a:lnSpc>
                <a:spcPct val="100000"/>
              </a:lnSpc>
              <a:buNone/>
            </a:pPr>
            <a:r>
              <a:rPr lang="en-US" sz="1800" dirty="0">
                <a:latin typeface="Helvetica Neue" panose="02000503000000020004" pitchFamily="2" charset="0"/>
                <a:ea typeface="Helvetica Neue" panose="02000503000000020004" pitchFamily="2" charset="0"/>
                <a:cs typeface="Helvetica Neue" panose="02000503000000020004" pitchFamily="2" charset="0"/>
              </a:rPr>
              <a:t>This area allows the researcher to derive meaningful insight (or empirical evidence) about certain phenomena through analysis of </a:t>
            </a:r>
            <a:r>
              <a:rPr lang="en-US" sz="1800" u="sng" dirty="0">
                <a:latin typeface="Helvetica Neue" panose="02000503000000020004" pitchFamily="2" charset="0"/>
                <a:ea typeface="Helvetica Neue" panose="02000503000000020004" pitchFamily="2" charset="0"/>
                <a:cs typeface="Helvetica Neue" panose="02000503000000020004" pitchFamily="2" charset="0"/>
              </a:rPr>
              <a:t>numerical</a:t>
            </a:r>
            <a:r>
              <a:rPr lang="en-US" sz="1800" dirty="0">
                <a:latin typeface="Helvetica Neue" panose="02000503000000020004" pitchFamily="2" charset="0"/>
                <a:ea typeface="Helvetica Neue" panose="02000503000000020004" pitchFamily="2" charset="0"/>
                <a:cs typeface="Helvetica Neue" panose="02000503000000020004" pitchFamily="2" charset="0"/>
              </a:rPr>
              <a:t> information</a:t>
            </a:r>
          </a:p>
          <a:p>
            <a:pPr marL="0" indent="0">
              <a:lnSpc>
                <a:spcPct val="100000"/>
              </a:lnSpc>
              <a:buNone/>
            </a:pPr>
            <a:endParaRPr lang="en-US" sz="1800" dirty="0">
              <a:latin typeface="Helvetica Neue" panose="02000503000000020004" pitchFamily="2" charset="0"/>
              <a:ea typeface="Helvetica Neue" panose="02000503000000020004" pitchFamily="2" charset="0"/>
              <a:cs typeface="Helvetica Neue" panose="02000503000000020004" pitchFamily="2" charset="0"/>
            </a:endParaRPr>
          </a:p>
          <a:p>
            <a:r>
              <a:rPr lang="en-US" sz="1800" dirty="0">
                <a:latin typeface="Helvetica Neue" panose="02000503000000020004" pitchFamily="2" charset="0"/>
                <a:ea typeface="Helvetica Neue" panose="02000503000000020004" pitchFamily="2" charset="0"/>
                <a:cs typeface="Helvetica Neue" panose="02000503000000020004" pitchFamily="2" charset="0"/>
              </a:rPr>
              <a:t>Descriptive studies</a:t>
            </a:r>
          </a:p>
          <a:p>
            <a:r>
              <a:rPr lang="en-US" sz="1800" dirty="0">
                <a:latin typeface="Helvetica Neue" panose="02000503000000020004" pitchFamily="2" charset="0"/>
                <a:ea typeface="Helvetica Neue" panose="02000503000000020004" pitchFamily="2" charset="0"/>
                <a:cs typeface="Helvetica Neue" panose="02000503000000020004" pitchFamily="2" charset="0"/>
              </a:rPr>
              <a:t>Observational Studies</a:t>
            </a:r>
          </a:p>
          <a:p>
            <a:r>
              <a:rPr lang="en-US" sz="1800" dirty="0">
                <a:latin typeface="Helvetica Neue" panose="02000503000000020004" pitchFamily="2" charset="0"/>
                <a:ea typeface="Helvetica Neue" panose="02000503000000020004" pitchFamily="2" charset="0"/>
                <a:cs typeface="Helvetica Neue" panose="02000503000000020004" pitchFamily="2" charset="0"/>
              </a:rPr>
              <a:t>Experimental Studies</a:t>
            </a:r>
          </a:p>
          <a:p>
            <a:pPr marL="0" indent="0">
              <a:buNone/>
            </a:pPr>
            <a:endParaRPr lang="en-US" sz="1800"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r>
              <a:rPr lang="en-US" sz="1800" dirty="0">
                <a:latin typeface="Helvetica Neue" panose="02000503000000020004" pitchFamily="2" charset="0"/>
                <a:ea typeface="Helvetica Neue" panose="02000503000000020004" pitchFamily="2" charset="0"/>
                <a:cs typeface="Helvetica Neue" panose="02000503000000020004" pitchFamily="2" charset="0"/>
              </a:rPr>
              <a:t>Purpose: Evidence of </a:t>
            </a:r>
            <a:r>
              <a:rPr lang="en-US" sz="1800" u="sng" dirty="0">
                <a:latin typeface="Helvetica Neue" panose="02000503000000020004" pitchFamily="2" charset="0"/>
                <a:ea typeface="Helvetica Neue" panose="02000503000000020004" pitchFamily="2" charset="0"/>
                <a:cs typeface="Helvetica Neue" panose="02000503000000020004" pitchFamily="2" charset="0"/>
              </a:rPr>
              <a:t>causality</a:t>
            </a:r>
            <a:r>
              <a:rPr lang="en-US" sz="1800" dirty="0">
                <a:latin typeface="Helvetica Neue" panose="02000503000000020004" pitchFamily="2" charset="0"/>
                <a:ea typeface="Helvetica Neue" panose="02000503000000020004" pitchFamily="2" charset="0"/>
                <a:cs typeface="Helvetica Neue" panose="02000503000000020004" pitchFamily="2" charset="0"/>
              </a:rPr>
              <a:t> (or an </a:t>
            </a:r>
            <a:r>
              <a:rPr lang="en-US" sz="1800" u="sng" dirty="0">
                <a:latin typeface="Helvetica Neue" panose="02000503000000020004" pitchFamily="2" charset="0"/>
                <a:ea typeface="Helvetica Neue" panose="02000503000000020004" pitchFamily="2" charset="0"/>
                <a:cs typeface="Helvetica Neue" panose="02000503000000020004" pitchFamily="2" charset="0"/>
              </a:rPr>
              <a:t>association)</a:t>
            </a:r>
            <a:r>
              <a:rPr lang="en-US" sz="1800" dirty="0">
                <a:latin typeface="Helvetica Neue" panose="02000503000000020004" pitchFamily="2" charset="0"/>
                <a:ea typeface="Helvetica Neue" panose="02000503000000020004" pitchFamily="2" charset="0"/>
                <a:cs typeface="Helvetica Neue" panose="02000503000000020004" pitchFamily="2" charset="0"/>
              </a:rPr>
              <a:t>; </a:t>
            </a:r>
            <a:r>
              <a:rPr lang="en-US" sz="1800" u="sng" dirty="0">
                <a:latin typeface="Helvetica Neue" panose="02000503000000020004" pitchFamily="2" charset="0"/>
                <a:ea typeface="Helvetica Neue" panose="02000503000000020004" pitchFamily="2" charset="0"/>
                <a:cs typeface="Helvetica Neue" panose="02000503000000020004" pitchFamily="2" charset="0"/>
              </a:rPr>
              <a:t>Internal validity</a:t>
            </a:r>
            <a:r>
              <a:rPr lang="en-US" sz="1800" dirty="0">
                <a:latin typeface="Helvetica Neue" panose="02000503000000020004" pitchFamily="2" charset="0"/>
                <a:ea typeface="Helvetica Neue" panose="02000503000000020004" pitchFamily="2" charset="0"/>
                <a:cs typeface="Helvetica Neue" panose="02000503000000020004" pitchFamily="2" charset="0"/>
              </a:rPr>
              <a:t> and </a:t>
            </a:r>
            <a:r>
              <a:rPr lang="en-US" sz="1800" u="sng" dirty="0">
                <a:latin typeface="Helvetica Neue" panose="02000503000000020004" pitchFamily="2" charset="0"/>
                <a:ea typeface="Helvetica Neue" panose="02000503000000020004" pitchFamily="2" charset="0"/>
                <a:cs typeface="Helvetica Neue" panose="02000503000000020004" pitchFamily="2" charset="0"/>
              </a:rPr>
              <a:t>External validity</a:t>
            </a:r>
          </a:p>
          <a:p>
            <a:pPr marL="0" indent="0">
              <a:buNone/>
            </a:pPr>
            <a:endParaRPr lang="en-US" dirty="0"/>
          </a:p>
          <a:p>
            <a:pPr marL="0" indent="0">
              <a:buNone/>
            </a:pPr>
            <a:endParaRPr lang="en-US" sz="2000" dirty="0"/>
          </a:p>
          <a:p>
            <a:pPr marL="0" indent="0">
              <a:buNone/>
            </a:pPr>
            <a:endParaRPr lang="en-US" dirty="0"/>
          </a:p>
        </p:txBody>
      </p:sp>
      <p:sp>
        <p:nvSpPr>
          <p:cNvPr id="4" name="Content Placeholder 3">
            <a:extLst>
              <a:ext uri="{FF2B5EF4-FFF2-40B4-BE49-F238E27FC236}">
                <a16:creationId xmlns:a16="http://schemas.microsoft.com/office/drawing/2014/main" id="{674BD943-9619-C243-BB60-61A596875A5D}"/>
              </a:ext>
            </a:extLst>
          </p:cNvPr>
          <p:cNvSpPr>
            <a:spLocks noGrp="1"/>
          </p:cNvSpPr>
          <p:nvPr>
            <p:ph sz="half" idx="2"/>
          </p:nvPr>
        </p:nvSpPr>
        <p:spPr>
          <a:xfrm>
            <a:off x="6337486" y="2163450"/>
            <a:ext cx="5685865" cy="4542148"/>
          </a:xfrm>
        </p:spPr>
        <p:txBody>
          <a:bodyPr>
            <a:normAutofit/>
          </a:bodyPr>
          <a:lstStyle/>
          <a:p>
            <a:pPr marL="0" indent="0" algn="ctr">
              <a:buNone/>
            </a:pPr>
            <a:r>
              <a:rPr lang="en-US" sz="2400" b="1" dirty="0">
                <a:latin typeface="Helvetica Neue" panose="02000503000000020004" pitchFamily="2" charset="0"/>
                <a:ea typeface="Helvetica Neue" panose="02000503000000020004" pitchFamily="2" charset="0"/>
                <a:cs typeface="Helvetica Neue" panose="02000503000000020004" pitchFamily="2" charset="0"/>
              </a:rPr>
              <a:t>Qualitative</a:t>
            </a:r>
            <a:r>
              <a:rPr lang="en-US" b="1" dirty="0">
                <a:latin typeface="Helvetica Neue" panose="02000503000000020004" pitchFamily="2" charset="0"/>
                <a:ea typeface="Helvetica Neue" panose="02000503000000020004" pitchFamily="2" charset="0"/>
                <a:cs typeface="Helvetica Neue" panose="02000503000000020004" pitchFamily="2" charset="0"/>
              </a:rPr>
              <a:t> </a:t>
            </a:r>
          </a:p>
          <a:p>
            <a:pPr marL="0" indent="0" algn="ctr">
              <a:buNone/>
            </a:pPr>
            <a:endParaRPr lang="en-US" sz="2000" b="1" dirty="0">
              <a:latin typeface="Century" panose="02040604050505020304" pitchFamily="18" charset="0"/>
            </a:endParaRPr>
          </a:p>
          <a:p>
            <a:pPr marL="0" indent="0">
              <a:buNone/>
            </a:pPr>
            <a:r>
              <a:rPr lang="en-US" sz="1800" dirty="0">
                <a:latin typeface="Helvetica Neue" panose="02000503000000020004" pitchFamily="2" charset="0"/>
                <a:ea typeface="Helvetica Neue" panose="02000503000000020004" pitchFamily="2" charset="0"/>
                <a:cs typeface="Helvetica Neue" panose="02000503000000020004" pitchFamily="2" charset="0"/>
              </a:rPr>
              <a:t>This area allows the investigator to gain meaningful insight (or empirical evidence) of certain phenomena through the study of </a:t>
            </a:r>
            <a:r>
              <a:rPr lang="en-US" sz="1800" u="sng" dirty="0">
                <a:latin typeface="Helvetica Neue" panose="02000503000000020004" pitchFamily="2" charset="0"/>
                <a:ea typeface="Helvetica Neue" panose="02000503000000020004" pitchFamily="2" charset="0"/>
                <a:cs typeface="Helvetica Neue" panose="02000503000000020004" pitchFamily="2" charset="0"/>
              </a:rPr>
              <a:t>non-numerical</a:t>
            </a:r>
            <a:r>
              <a:rPr lang="en-US" sz="1800" dirty="0">
                <a:latin typeface="Helvetica Neue" panose="02000503000000020004" pitchFamily="2" charset="0"/>
                <a:ea typeface="Helvetica Neue" panose="02000503000000020004" pitchFamily="2" charset="0"/>
                <a:cs typeface="Helvetica Neue" panose="02000503000000020004" pitchFamily="2" charset="0"/>
              </a:rPr>
              <a:t> pieces of information</a:t>
            </a:r>
          </a:p>
          <a:p>
            <a:pPr marL="0" indent="0">
              <a:buNone/>
            </a:pPr>
            <a:endParaRPr lang="en-US" sz="2000" dirty="0"/>
          </a:p>
        </p:txBody>
      </p:sp>
      <p:pic>
        <p:nvPicPr>
          <p:cNvPr id="5" name="Picture 4">
            <a:extLst>
              <a:ext uri="{FF2B5EF4-FFF2-40B4-BE49-F238E27FC236}">
                <a16:creationId xmlns:a16="http://schemas.microsoft.com/office/drawing/2014/main" id="{0E02EA4C-66DC-FA41-B4A7-174ADDD1559D}"/>
              </a:ext>
            </a:extLst>
          </p:cNvPr>
          <p:cNvPicPr>
            <a:picLocks noChangeAspect="1"/>
          </p:cNvPicPr>
          <p:nvPr/>
        </p:nvPicPr>
        <p:blipFill>
          <a:blip r:embed="rId3"/>
          <a:stretch>
            <a:fillRect/>
          </a:stretch>
        </p:blipFill>
        <p:spPr>
          <a:xfrm>
            <a:off x="0" y="0"/>
            <a:ext cx="12192000" cy="970069"/>
          </a:xfrm>
          <a:prstGeom prst="rect">
            <a:avLst/>
          </a:prstGeom>
        </p:spPr>
      </p:pic>
      <p:sp>
        <p:nvSpPr>
          <p:cNvPr id="7" name="Slide Number Placeholder 3">
            <a:extLst>
              <a:ext uri="{FF2B5EF4-FFF2-40B4-BE49-F238E27FC236}">
                <a16:creationId xmlns:a16="http://schemas.microsoft.com/office/drawing/2014/main" id="{50685CF4-1CC2-9DCF-8113-6D45533F24BE}"/>
              </a:ext>
            </a:extLst>
          </p:cNvPr>
          <p:cNvSpPr txBox="1">
            <a:spLocks/>
          </p:cNvSpPr>
          <p:nvPr/>
        </p:nvSpPr>
        <p:spPr>
          <a:xfrm>
            <a:off x="11275948" y="6373870"/>
            <a:ext cx="540000" cy="144000"/>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36</a:t>
            </a:fld>
            <a:endParaRPr lang="en-US" dirty="0">
              <a:solidFill>
                <a:srgbClr val="000000"/>
              </a:solidFill>
              <a:cs typeface="ＭＳ Ｐゴシック" charset="0"/>
            </a:endParaRPr>
          </a:p>
        </p:txBody>
      </p:sp>
    </p:spTree>
    <p:extLst>
      <p:ext uri="{BB962C8B-B14F-4D97-AF65-F5344CB8AC3E}">
        <p14:creationId xmlns:p14="http://schemas.microsoft.com/office/powerpoint/2010/main" val="4248394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2DC7066F-4D42-F844-AEFA-CE7BCBF674EB}"/>
              </a:ext>
            </a:extLst>
          </p:cNvPr>
          <p:cNvGraphicFramePr>
            <a:graphicFrameLocks noGrp="1"/>
          </p:cNvGraphicFramePr>
          <p:nvPr>
            <p:extLst>
              <p:ext uri="{D42A27DB-BD31-4B8C-83A1-F6EECF244321}">
                <p14:modId xmlns:p14="http://schemas.microsoft.com/office/powerpoint/2010/main" val="3030214068"/>
              </p:ext>
            </p:extLst>
          </p:nvPr>
        </p:nvGraphicFramePr>
        <p:xfrm>
          <a:off x="134470" y="752428"/>
          <a:ext cx="11958917" cy="4995103"/>
        </p:xfrm>
        <a:graphic>
          <a:graphicData uri="http://schemas.openxmlformats.org/drawingml/2006/table">
            <a:tbl>
              <a:tblPr firstRow="1" bandRow="1">
                <a:tableStyleId>{5940675A-B579-460E-94D1-54222C63F5DA}</a:tableStyleId>
              </a:tblPr>
              <a:tblGrid>
                <a:gridCol w="1987078">
                  <a:extLst>
                    <a:ext uri="{9D8B030D-6E8A-4147-A177-3AD203B41FA5}">
                      <a16:colId xmlns:a16="http://schemas.microsoft.com/office/drawing/2014/main" val="4259901537"/>
                    </a:ext>
                  </a:extLst>
                </a:gridCol>
                <a:gridCol w="4502823">
                  <a:extLst>
                    <a:ext uri="{9D8B030D-6E8A-4147-A177-3AD203B41FA5}">
                      <a16:colId xmlns:a16="http://schemas.microsoft.com/office/drawing/2014/main" val="939083677"/>
                    </a:ext>
                  </a:extLst>
                </a:gridCol>
                <a:gridCol w="5469016">
                  <a:extLst>
                    <a:ext uri="{9D8B030D-6E8A-4147-A177-3AD203B41FA5}">
                      <a16:colId xmlns:a16="http://schemas.microsoft.com/office/drawing/2014/main" val="2171245584"/>
                    </a:ext>
                  </a:extLst>
                </a:gridCol>
              </a:tblGrid>
              <a:tr h="575503">
                <a:tc>
                  <a:txBody>
                    <a:bodyPr/>
                    <a:lstStyle/>
                    <a:p>
                      <a:r>
                        <a:rPr lang="en-US" sz="1600" b="0" i="0" dirty="0">
                          <a:latin typeface="Helvetica Neue" panose="02000503000000020004" pitchFamily="2" charset="0"/>
                          <a:ea typeface="Helvetica Neue" panose="02000503000000020004" pitchFamily="2" charset="0"/>
                          <a:cs typeface="Helvetica Neue" panose="02000503000000020004" pitchFamily="2" charset="0"/>
                        </a:rPr>
                        <a:t>Type</a:t>
                      </a:r>
                    </a:p>
                  </a:txBody>
                  <a:tcPr/>
                </a:tc>
                <a:tc>
                  <a:txBody>
                    <a:bodyPr/>
                    <a:lstStyle/>
                    <a:p>
                      <a:r>
                        <a:rPr lang="en-US" sz="1600" b="0" i="0" dirty="0">
                          <a:latin typeface="Helvetica Neue" panose="02000503000000020004" pitchFamily="2" charset="0"/>
                          <a:ea typeface="Helvetica Neue" panose="02000503000000020004" pitchFamily="2" charset="0"/>
                          <a:cs typeface="Helvetica Neue" panose="02000503000000020004" pitchFamily="2" charset="0"/>
                        </a:rPr>
                        <a:t>Study Design</a:t>
                      </a:r>
                    </a:p>
                  </a:txBody>
                  <a:tcPr/>
                </a:tc>
                <a:tc>
                  <a:txBody>
                    <a:bodyPr/>
                    <a:lstStyle/>
                    <a:p>
                      <a:r>
                        <a:rPr lang="en-US" sz="1600" b="0" i="0" dirty="0">
                          <a:latin typeface="Helvetica Neue" panose="02000503000000020004" pitchFamily="2" charset="0"/>
                          <a:ea typeface="Helvetica Neue" panose="02000503000000020004" pitchFamily="2" charset="0"/>
                          <a:cs typeface="Helvetica Neue" panose="02000503000000020004" pitchFamily="2" charset="0"/>
                        </a:rPr>
                        <a:t>Properties</a:t>
                      </a:r>
                    </a:p>
                  </a:txBody>
                  <a:tcPr/>
                </a:tc>
                <a:extLst>
                  <a:ext uri="{0D108BD9-81ED-4DB2-BD59-A6C34878D82A}">
                    <a16:rowId xmlns:a16="http://schemas.microsoft.com/office/drawing/2014/main" val="4076964978"/>
                  </a:ext>
                </a:extLst>
              </a:tr>
              <a:tr h="791315">
                <a:tc>
                  <a:txBody>
                    <a:bodyPr/>
                    <a:lstStyle/>
                    <a:p>
                      <a:r>
                        <a:rPr lang="en-US" sz="1600" b="0" i="0" dirty="0">
                          <a:latin typeface="Helvetica Neue" panose="02000503000000020004" pitchFamily="2" charset="0"/>
                          <a:ea typeface="Helvetica Neue" panose="02000503000000020004" pitchFamily="2" charset="0"/>
                          <a:cs typeface="Helvetica Neue" panose="02000503000000020004" pitchFamily="2" charset="0"/>
                        </a:rPr>
                        <a:t>Descriptive</a:t>
                      </a:r>
                    </a:p>
                  </a:txBody>
                  <a:tcPr/>
                </a:tc>
                <a:tc>
                  <a:txBody>
                    <a:bodyPr/>
                    <a:lstStyle/>
                    <a:p>
                      <a:pPr marL="342900" indent="-342900">
                        <a:buFont typeface="Arial" panose="020B0604020202020204" pitchFamily="34" charset="0"/>
                        <a:buChar char="•"/>
                      </a:pPr>
                      <a:r>
                        <a:rPr lang="en-US" sz="1600" b="0" i="0" dirty="0">
                          <a:latin typeface="Helvetica Neue" panose="02000503000000020004" pitchFamily="2" charset="0"/>
                          <a:ea typeface="Helvetica Neue" panose="02000503000000020004" pitchFamily="2" charset="0"/>
                          <a:cs typeface="Helvetica Neue" panose="02000503000000020004" pitchFamily="2" charset="0"/>
                        </a:rPr>
                        <a:t>Ecological (or geographic)</a:t>
                      </a:r>
                    </a:p>
                    <a:p>
                      <a:pPr marL="342900" indent="-342900">
                        <a:buFont typeface="Arial" panose="020B0604020202020204" pitchFamily="34" charset="0"/>
                        <a:buChar char="•"/>
                      </a:pPr>
                      <a:endParaRPr lang="en-US" sz="1600" b="0" i="0" dirty="0">
                        <a:latin typeface="Helvetica Neue" panose="02000503000000020004" pitchFamily="2" charset="0"/>
                        <a:ea typeface="Helvetica Neue" panose="02000503000000020004" pitchFamily="2" charset="0"/>
                        <a:cs typeface="Helvetica Neue" panose="02000503000000020004" pitchFamily="2" charset="0"/>
                      </a:endParaRPr>
                    </a:p>
                    <a:p>
                      <a:pPr marL="342900" indent="-342900">
                        <a:buFont typeface="Arial" panose="020B0604020202020204" pitchFamily="34" charset="0"/>
                        <a:buChar char="•"/>
                      </a:pPr>
                      <a:endParaRPr lang="en-US" sz="1600" b="0" i="0" dirty="0">
                        <a:latin typeface="Helvetica Neue" panose="02000503000000020004" pitchFamily="2" charset="0"/>
                        <a:ea typeface="Helvetica Neue" panose="02000503000000020004" pitchFamily="2" charset="0"/>
                        <a:cs typeface="Helvetica Neue" panose="02000503000000020004" pitchFamily="2" charset="0"/>
                      </a:endParaRPr>
                    </a:p>
                    <a:p>
                      <a:pPr marL="342900" indent="-342900">
                        <a:buFont typeface="Arial" panose="020B0604020202020204" pitchFamily="34" charset="0"/>
                        <a:buChar char="•"/>
                      </a:pPr>
                      <a:r>
                        <a:rPr lang="en-US" sz="1600" b="0" i="0" dirty="0">
                          <a:latin typeface="Helvetica Neue" panose="02000503000000020004" pitchFamily="2" charset="0"/>
                          <a:ea typeface="Helvetica Neue" panose="02000503000000020004" pitchFamily="2" charset="0"/>
                          <a:cs typeface="Helvetica Neue" panose="02000503000000020004" pitchFamily="2" charset="0"/>
                        </a:rPr>
                        <a:t>Cross-sectional</a:t>
                      </a:r>
                    </a:p>
                  </a:txBody>
                  <a:tcPr/>
                </a:tc>
                <a:tc>
                  <a:txBody>
                    <a:bodyPr/>
                    <a:lstStyle/>
                    <a:p>
                      <a:pPr marL="342900" indent="-342900">
                        <a:buFont typeface="Arial" panose="020B0604020202020204" pitchFamily="34" charset="0"/>
                        <a:buChar char="•"/>
                      </a:pPr>
                      <a:r>
                        <a:rPr lang="en-US" sz="1600" b="0" i="0" dirty="0">
                          <a:latin typeface="Helvetica Neue" panose="02000503000000020004" pitchFamily="2" charset="0"/>
                          <a:ea typeface="Helvetica Neue" panose="02000503000000020004" pitchFamily="2" charset="0"/>
                          <a:cs typeface="Helvetica Neue" panose="02000503000000020004" pitchFamily="2" charset="0"/>
                        </a:rPr>
                        <a:t>Unit of observation are at group- or aggregated level (e.g., geographic unit)</a:t>
                      </a:r>
                    </a:p>
                    <a:p>
                      <a:pPr marL="342900" indent="-342900">
                        <a:buFont typeface="Arial" panose="020B0604020202020204" pitchFamily="34" charset="0"/>
                        <a:buChar char="•"/>
                      </a:pPr>
                      <a:endParaRPr lang="en-US" sz="1600" b="0" i="0" dirty="0">
                        <a:latin typeface="Helvetica Neue" panose="02000503000000020004" pitchFamily="2" charset="0"/>
                        <a:ea typeface="Helvetica Neue" panose="02000503000000020004" pitchFamily="2" charset="0"/>
                        <a:cs typeface="Helvetica Neue" panose="02000503000000020004" pitchFamily="2" charset="0"/>
                      </a:endParaRPr>
                    </a:p>
                    <a:p>
                      <a:pPr marL="342900" indent="-342900">
                        <a:buFont typeface="Arial" panose="020B0604020202020204" pitchFamily="34" charset="0"/>
                        <a:buChar char="•"/>
                      </a:pPr>
                      <a:r>
                        <a:rPr lang="en-US" sz="1600" b="0" i="0" dirty="0">
                          <a:latin typeface="Helvetica Neue" panose="02000503000000020004" pitchFamily="2" charset="0"/>
                          <a:ea typeface="Helvetica Neue" panose="02000503000000020004" pitchFamily="2" charset="0"/>
                          <a:cs typeface="Helvetica Neue" panose="02000503000000020004" pitchFamily="2" charset="0"/>
                        </a:rPr>
                        <a:t>Data is collected on a single snap in time, and its useful for generating further hypothesis</a:t>
                      </a:r>
                    </a:p>
                    <a:p>
                      <a:pPr marL="342900" indent="-342900">
                        <a:buFont typeface="Arial" panose="020B0604020202020204" pitchFamily="34" charset="0"/>
                        <a:buChar char="•"/>
                      </a:pPr>
                      <a:endParaRPr lang="en-US" sz="1600" b="0" i="0" dirty="0">
                        <a:latin typeface="Helvetica Neue" panose="02000503000000020004" pitchFamily="2" charset="0"/>
                        <a:ea typeface="Helvetica Neue" panose="02000503000000020004" pitchFamily="2" charset="0"/>
                        <a:cs typeface="Helvetica Neue" panose="02000503000000020004" pitchFamily="2" charset="0"/>
                      </a:endParaRPr>
                    </a:p>
                  </a:txBody>
                  <a:tcPr/>
                </a:tc>
                <a:extLst>
                  <a:ext uri="{0D108BD9-81ED-4DB2-BD59-A6C34878D82A}">
                    <a16:rowId xmlns:a16="http://schemas.microsoft.com/office/drawing/2014/main" val="3902815494"/>
                  </a:ext>
                </a:extLst>
              </a:tr>
              <a:tr h="883035">
                <a:tc>
                  <a:txBody>
                    <a:bodyPr/>
                    <a:lstStyle/>
                    <a:p>
                      <a:r>
                        <a:rPr lang="en-US" sz="1600" b="0" i="0" dirty="0">
                          <a:latin typeface="Helvetica Neue" panose="02000503000000020004" pitchFamily="2" charset="0"/>
                          <a:ea typeface="Helvetica Neue" panose="02000503000000020004" pitchFamily="2" charset="0"/>
                          <a:cs typeface="Helvetica Neue" panose="02000503000000020004" pitchFamily="2" charset="0"/>
                        </a:rPr>
                        <a:t>Observational</a:t>
                      </a:r>
                    </a:p>
                  </a:txBody>
                  <a:tcPr/>
                </a:tc>
                <a:tc>
                  <a:txBody>
                    <a:bodyPr/>
                    <a:lstStyle/>
                    <a:p>
                      <a:pPr marL="342900" indent="-342900">
                        <a:buFont typeface="Arial" panose="020B0604020202020204" pitchFamily="34" charset="0"/>
                        <a:buChar char="•"/>
                      </a:pPr>
                      <a:r>
                        <a:rPr lang="en-US" sz="1600" b="0" i="0" dirty="0">
                          <a:latin typeface="Helvetica Neue" panose="02000503000000020004" pitchFamily="2" charset="0"/>
                          <a:ea typeface="Helvetica Neue" panose="02000503000000020004" pitchFamily="2" charset="0"/>
                          <a:cs typeface="Helvetica Neue" panose="02000503000000020004" pitchFamily="2" charset="0"/>
                        </a:rPr>
                        <a:t>Case-control</a:t>
                      </a:r>
                    </a:p>
                    <a:p>
                      <a:pPr marL="342900" indent="-342900">
                        <a:buFont typeface="Arial" panose="020B0604020202020204" pitchFamily="34" charset="0"/>
                        <a:buChar char="•"/>
                      </a:pPr>
                      <a:endParaRPr lang="en-US" sz="1600" b="0" i="0" dirty="0">
                        <a:latin typeface="Helvetica Neue" panose="02000503000000020004" pitchFamily="2" charset="0"/>
                        <a:ea typeface="Helvetica Neue" panose="02000503000000020004" pitchFamily="2" charset="0"/>
                        <a:cs typeface="Helvetica Neue" panose="02000503000000020004" pitchFamily="2" charset="0"/>
                      </a:endParaRPr>
                    </a:p>
                    <a:p>
                      <a:pPr marL="342900" indent="-342900">
                        <a:buFont typeface="Arial" panose="020B0604020202020204" pitchFamily="34" charset="0"/>
                        <a:buChar char="•"/>
                      </a:pPr>
                      <a:endParaRPr lang="en-US" sz="1600" b="0" i="0" dirty="0">
                        <a:latin typeface="Helvetica Neue" panose="02000503000000020004" pitchFamily="2" charset="0"/>
                        <a:ea typeface="Helvetica Neue" panose="02000503000000020004" pitchFamily="2" charset="0"/>
                        <a:cs typeface="Helvetica Neue" panose="02000503000000020004" pitchFamily="2" charset="0"/>
                      </a:endParaRPr>
                    </a:p>
                    <a:p>
                      <a:pPr marL="342900" indent="-342900">
                        <a:buFont typeface="Arial" panose="020B0604020202020204" pitchFamily="34" charset="0"/>
                        <a:buChar char="•"/>
                      </a:pPr>
                      <a:endParaRPr lang="en-US" sz="1600" b="0" i="0" dirty="0">
                        <a:latin typeface="Helvetica Neue" panose="02000503000000020004" pitchFamily="2" charset="0"/>
                        <a:ea typeface="Helvetica Neue" panose="02000503000000020004" pitchFamily="2" charset="0"/>
                        <a:cs typeface="Helvetica Neue" panose="02000503000000020004" pitchFamily="2" charset="0"/>
                      </a:endParaRPr>
                    </a:p>
                    <a:p>
                      <a:pPr marL="342900" indent="-342900">
                        <a:buFont typeface="Arial" panose="020B0604020202020204" pitchFamily="34" charset="0"/>
                        <a:buChar char="•"/>
                      </a:pPr>
                      <a:r>
                        <a:rPr lang="en-US" sz="1600" b="0" i="0" dirty="0">
                          <a:latin typeface="Helvetica Neue" panose="02000503000000020004" pitchFamily="2" charset="0"/>
                          <a:ea typeface="Helvetica Neue" panose="02000503000000020004" pitchFamily="2" charset="0"/>
                          <a:cs typeface="Helvetica Neue" panose="02000503000000020004" pitchFamily="2" charset="0"/>
                        </a:rPr>
                        <a:t>Cohort (or longitudinal)</a:t>
                      </a:r>
                    </a:p>
                  </a:txBody>
                  <a:tcPr/>
                </a:tc>
                <a:tc>
                  <a:txBody>
                    <a:bodyPr/>
                    <a:lstStyle/>
                    <a:p>
                      <a:pPr marL="342900" indent="-342900">
                        <a:buFont typeface="Arial" panose="020B0604020202020204" pitchFamily="34" charset="0"/>
                        <a:buChar char="•"/>
                      </a:pPr>
                      <a:r>
                        <a:rPr lang="en-US" sz="1600" b="0" i="0" dirty="0">
                          <a:latin typeface="Helvetica Neue" panose="02000503000000020004" pitchFamily="2" charset="0"/>
                          <a:ea typeface="Helvetica Neue" panose="02000503000000020004" pitchFamily="2" charset="0"/>
                          <a:cs typeface="Helvetica Neue" panose="02000503000000020004" pitchFamily="2" charset="0"/>
                        </a:rPr>
                        <a:t>Observe the effect of an independent variable(s) on an outcome that has already occurred. The time frame is a retrospective analysis</a:t>
                      </a:r>
                    </a:p>
                    <a:p>
                      <a:pPr marL="342900" indent="-342900">
                        <a:buFont typeface="Arial" panose="020B0604020202020204" pitchFamily="34" charset="0"/>
                        <a:buChar char="•"/>
                      </a:pPr>
                      <a:endParaRPr lang="en-US" sz="1600" b="0" i="0" dirty="0">
                        <a:latin typeface="Helvetica Neue" panose="02000503000000020004" pitchFamily="2" charset="0"/>
                        <a:ea typeface="Helvetica Neue" panose="02000503000000020004" pitchFamily="2" charset="0"/>
                        <a:cs typeface="Helvetica Neue" panose="02000503000000020004" pitchFamily="2" charset="0"/>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b="0" i="0" dirty="0">
                          <a:latin typeface="Helvetica Neue" panose="02000503000000020004" pitchFamily="2" charset="0"/>
                          <a:ea typeface="Helvetica Neue" panose="02000503000000020004" pitchFamily="2" charset="0"/>
                          <a:cs typeface="Helvetica Neue" panose="02000503000000020004" pitchFamily="2" charset="0"/>
                        </a:rPr>
                        <a:t>Observe the effect of an independent variable(s) on an outcome that has not happened yet. The time frame is a prospective analysis </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600" b="0" i="0" dirty="0">
                        <a:latin typeface="Helvetica Neue" panose="02000503000000020004" pitchFamily="2" charset="0"/>
                        <a:ea typeface="Helvetica Neue" panose="02000503000000020004" pitchFamily="2" charset="0"/>
                        <a:cs typeface="Helvetica Neue" panose="02000503000000020004" pitchFamily="2" charset="0"/>
                      </a:endParaRPr>
                    </a:p>
                  </a:txBody>
                  <a:tcPr/>
                </a:tc>
                <a:extLst>
                  <a:ext uri="{0D108BD9-81ED-4DB2-BD59-A6C34878D82A}">
                    <a16:rowId xmlns:a16="http://schemas.microsoft.com/office/drawing/2014/main" val="3261869714"/>
                  </a:ext>
                </a:extLst>
              </a:tr>
              <a:tr h="654711">
                <a:tc>
                  <a:txBody>
                    <a:bodyPr/>
                    <a:lstStyle/>
                    <a:p>
                      <a:r>
                        <a:rPr lang="en-US" sz="1600" b="0" i="0" dirty="0">
                          <a:latin typeface="Helvetica Neue" panose="02000503000000020004" pitchFamily="2" charset="0"/>
                          <a:ea typeface="Helvetica Neue" panose="02000503000000020004" pitchFamily="2" charset="0"/>
                          <a:cs typeface="Helvetica Neue" panose="02000503000000020004" pitchFamily="2" charset="0"/>
                        </a:rPr>
                        <a:t>Experimental</a:t>
                      </a:r>
                    </a:p>
                  </a:txBody>
                  <a:tcPr/>
                </a:tc>
                <a:tc>
                  <a:txBody>
                    <a:bodyPr/>
                    <a:lstStyle/>
                    <a:p>
                      <a:pPr marL="342900" indent="-342900">
                        <a:buFont typeface="Arial" panose="020B0604020202020204" pitchFamily="34" charset="0"/>
                        <a:buChar char="•"/>
                      </a:pPr>
                      <a:r>
                        <a:rPr lang="en-GB" sz="1600" b="0" i="0" noProof="0" dirty="0">
                          <a:latin typeface="Helvetica Neue" panose="02000503000000020004" pitchFamily="2" charset="0"/>
                          <a:ea typeface="Helvetica Neue" panose="02000503000000020004" pitchFamily="2" charset="0"/>
                          <a:cs typeface="Helvetica Neue" panose="02000503000000020004" pitchFamily="2" charset="0"/>
                        </a:rPr>
                        <a:t>Randomised</a:t>
                      </a:r>
                      <a:r>
                        <a:rPr lang="en-US" sz="1600" b="0" i="0" dirty="0">
                          <a:latin typeface="Helvetica Neue" panose="02000503000000020004" pitchFamily="2" charset="0"/>
                          <a:ea typeface="Helvetica Neue" panose="02000503000000020004" pitchFamily="2" charset="0"/>
                          <a:cs typeface="Helvetica Neue" panose="02000503000000020004" pitchFamily="2" charset="0"/>
                        </a:rPr>
                        <a:t> control trials (RCT)*</a:t>
                      </a:r>
                    </a:p>
                  </a:txBody>
                  <a:tcPr/>
                </a:tc>
                <a:tc>
                  <a:txBody>
                    <a:bodyPr/>
                    <a:lstStyle/>
                    <a:p>
                      <a:pPr marL="342900" indent="-342900">
                        <a:buFont typeface="Arial" panose="020B0604020202020204" pitchFamily="34" charset="0"/>
                        <a:buChar char="•"/>
                      </a:pPr>
                      <a:r>
                        <a:rPr lang="en-US" sz="1600" b="0" i="0" dirty="0">
                          <a:latin typeface="Helvetica Neue" panose="02000503000000020004" pitchFamily="2" charset="0"/>
                          <a:ea typeface="Helvetica Neue" panose="02000503000000020004" pitchFamily="2" charset="0"/>
                          <a:cs typeface="Helvetica Neue" panose="02000503000000020004" pitchFamily="2" charset="0"/>
                        </a:rPr>
                        <a:t>Observe the effect in an actual test group(s) (e.g., intervention, effectiveness of a teaching programme, clinical trials for a vaccine)</a:t>
                      </a:r>
                    </a:p>
                  </a:txBody>
                  <a:tcPr/>
                </a:tc>
                <a:extLst>
                  <a:ext uri="{0D108BD9-81ED-4DB2-BD59-A6C34878D82A}">
                    <a16:rowId xmlns:a16="http://schemas.microsoft.com/office/drawing/2014/main" val="2120326"/>
                  </a:ext>
                </a:extLst>
              </a:tr>
            </a:tbl>
          </a:graphicData>
        </a:graphic>
      </p:graphicFrame>
      <p:sp>
        <p:nvSpPr>
          <p:cNvPr id="5" name="Title 1">
            <a:extLst>
              <a:ext uri="{FF2B5EF4-FFF2-40B4-BE49-F238E27FC236}">
                <a16:creationId xmlns:a16="http://schemas.microsoft.com/office/drawing/2014/main" id="{15394AA8-953B-FF48-AC6B-A77E54D0412D}"/>
              </a:ext>
            </a:extLst>
          </p:cNvPr>
          <p:cNvSpPr>
            <a:spLocks noGrp="1"/>
          </p:cNvSpPr>
          <p:nvPr>
            <p:ph type="title"/>
          </p:nvPr>
        </p:nvSpPr>
        <p:spPr>
          <a:xfrm>
            <a:off x="134470" y="85316"/>
            <a:ext cx="3765962" cy="368006"/>
          </a:xfrm>
        </p:spPr>
        <p:txBody>
          <a:bodyPr/>
          <a:lstStyle/>
          <a:p>
            <a:r>
              <a:rPr lang="en-US" sz="2400" b="1" dirty="0">
                <a:latin typeface="Helvetica Neue" panose="02000503000000020004" pitchFamily="2" charset="0"/>
                <a:ea typeface="Helvetica Neue" panose="02000503000000020004" pitchFamily="2" charset="0"/>
                <a:cs typeface="Helvetica Neue" panose="02000503000000020004" pitchFamily="2" charset="0"/>
              </a:rPr>
              <a:t>Types of Study Design </a:t>
            </a:r>
          </a:p>
        </p:txBody>
      </p:sp>
      <p:sp>
        <p:nvSpPr>
          <p:cNvPr id="6" name="TextBox 5">
            <a:extLst>
              <a:ext uri="{FF2B5EF4-FFF2-40B4-BE49-F238E27FC236}">
                <a16:creationId xmlns:a16="http://schemas.microsoft.com/office/drawing/2014/main" id="{77D5FA1C-19D3-974F-8AED-43C580E1A977}"/>
              </a:ext>
            </a:extLst>
          </p:cNvPr>
          <p:cNvSpPr txBox="1"/>
          <p:nvPr/>
        </p:nvSpPr>
        <p:spPr>
          <a:xfrm>
            <a:off x="134470" y="6105572"/>
            <a:ext cx="9235773" cy="400110"/>
          </a:xfrm>
          <a:prstGeom prst="rect">
            <a:avLst/>
          </a:prstGeom>
          <a:noFill/>
        </p:spPr>
        <p:txBody>
          <a:bodyPr wrap="square" rtlCol="0">
            <a:spAutoFit/>
          </a:bodyPr>
          <a:lstStyle/>
          <a:p>
            <a:r>
              <a:rPr lang="en-US" sz="2000" b="1" dirty="0">
                <a:latin typeface="Helvetica Neue" panose="02000503000000020004" pitchFamily="2" charset="0"/>
                <a:ea typeface="Helvetica Neue" panose="02000503000000020004" pitchFamily="2" charset="0"/>
                <a:cs typeface="Helvetica Neue" panose="02000503000000020004" pitchFamily="2" charset="0"/>
              </a:rPr>
              <a:t>Pilot study is a special cases as it could be anyone of these study designs </a:t>
            </a:r>
          </a:p>
        </p:txBody>
      </p:sp>
      <p:sp>
        <p:nvSpPr>
          <p:cNvPr id="3" name="Slide Number Placeholder 3">
            <a:extLst>
              <a:ext uri="{FF2B5EF4-FFF2-40B4-BE49-F238E27FC236}">
                <a16:creationId xmlns:a16="http://schemas.microsoft.com/office/drawing/2014/main" id="{8B54B210-73CB-C5DC-D322-4F17CC6E4B88}"/>
              </a:ext>
            </a:extLst>
          </p:cNvPr>
          <p:cNvSpPr txBox="1">
            <a:spLocks/>
          </p:cNvSpPr>
          <p:nvPr/>
        </p:nvSpPr>
        <p:spPr>
          <a:xfrm>
            <a:off x="11275948" y="6373869"/>
            <a:ext cx="656972" cy="392691"/>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37</a:t>
            </a:fld>
            <a:endParaRPr lang="en-US" dirty="0">
              <a:solidFill>
                <a:srgbClr val="000000"/>
              </a:solidFill>
              <a:cs typeface="ＭＳ Ｐゴシック" charset="0"/>
            </a:endParaRPr>
          </a:p>
        </p:txBody>
      </p:sp>
    </p:spTree>
    <p:extLst>
      <p:ext uri="{BB962C8B-B14F-4D97-AF65-F5344CB8AC3E}">
        <p14:creationId xmlns:p14="http://schemas.microsoft.com/office/powerpoint/2010/main" val="274460021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4" descr="A table displaying a comparison of quantitative-based study designs. ">
            <a:extLst>
              <a:ext uri="{FF2B5EF4-FFF2-40B4-BE49-F238E27FC236}">
                <a16:creationId xmlns:a16="http://schemas.microsoft.com/office/drawing/2014/main" id="{564480A4-0226-0A6A-E56C-D106F23B66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2612" y="1243886"/>
            <a:ext cx="11846775" cy="4166021"/>
          </a:xfrm>
          <a:prstGeom prst="rect">
            <a:avLst/>
          </a:prstGeom>
        </p:spPr>
      </p:pic>
      <p:sp>
        <p:nvSpPr>
          <p:cNvPr id="3" name="Title 1">
            <a:extLst>
              <a:ext uri="{FF2B5EF4-FFF2-40B4-BE49-F238E27FC236}">
                <a16:creationId xmlns:a16="http://schemas.microsoft.com/office/drawing/2014/main" id="{491C28BA-376A-587F-18CA-0BCFD8E07180}"/>
              </a:ext>
            </a:extLst>
          </p:cNvPr>
          <p:cNvSpPr txBox="1">
            <a:spLocks/>
          </p:cNvSpPr>
          <p:nvPr/>
        </p:nvSpPr>
        <p:spPr>
          <a:xfrm>
            <a:off x="1678082" y="572920"/>
            <a:ext cx="8446363" cy="51116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b="1" dirty="0">
                <a:latin typeface="Helvetica Neue" panose="02000503000000020004" pitchFamily="2" charset="0"/>
                <a:ea typeface="Helvetica Neue" panose="02000503000000020004" pitchFamily="2" charset="0"/>
                <a:cs typeface="Helvetica Neue" panose="02000503000000020004" pitchFamily="2" charset="0"/>
              </a:rPr>
              <a:t>Comparison of quantitative-based study designs</a:t>
            </a:r>
          </a:p>
        </p:txBody>
      </p:sp>
      <p:sp>
        <p:nvSpPr>
          <p:cNvPr id="5" name="TextBox 4">
            <a:extLst>
              <a:ext uri="{FF2B5EF4-FFF2-40B4-BE49-F238E27FC236}">
                <a16:creationId xmlns:a16="http://schemas.microsoft.com/office/drawing/2014/main" id="{324F4CC3-07BA-4055-FF45-8756F71E533A}"/>
              </a:ext>
            </a:extLst>
          </p:cNvPr>
          <p:cNvSpPr txBox="1"/>
          <p:nvPr/>
        </p:nvSpPr>
        <p:spPr>
          <a:xfrm>
            <a:off x="10972800" y="1706252"/>
            <a:ext cx="631596" cy="369332"/>
          </a:xfrm>
          <a:prstGeom prst="rect">
            <a:avLst/>
          </a:prstGeom>
          <a:solidFill>
            <a:schemeClr val="bg1"/>
          </a:solidFill>
        </p:spPr>
        <p:txBody>
          <a:bodyPr wrap="square" rtlCol="0">
            <a:spAutoFit/>
          </a:bodyPr>
          <a:lstStyle/>
          <a:p>
            <a:endParaRPr lang="en-GB" dirty="0"/>
          </a:p>
        </p:txBody>
      </p:sp>
      <p:sp>
        <p:nvSpPr>
          <p:cNvPr id="6" name="Slide Number Placeholder 3">
            <a:extLst>
              <a:ext uri="{FF2B5EF4-FFF2-40B4-BE49-F238E27FC236}">
                <a16:creationId xmlns:a16="http://schemas.microsoft.com/office/drawing/2014/main" id="{AF51A821-E26E-F687-B3A0-89BA208A3E19}"/>
              </a:ext>
            </a:extLst>
          </p:cNvPr>
          <p:cNvSpPr txBox="1">
            <a:spLocks/>
          </p:cNvSpPr>
          <p:nvPr/>
        </p:nvSpPr>
        <p:spPr>
          <a:xfrm>
            <a:off x="11275948" y="6373869"/>
            <a:ext cx="656972" cy="392691"/>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38</a:t>
            </a:fld>
            <a:endParaRPr lang="en-US" dirty="0">
              <a:solidFill>
                <a:srgbClr val="000000"/>
              </a:solidFill>
              <a:cs typeface="ＭＳ Ｐゴシック" charset="0"/>
            </a:endParaRPr>
          </a:p>
        </p:txBody>
      </p:sp>
    </p:spTree>
    <p:extLst>
      <p:ext uri="{BB962C8B-B14F-4D97-AF65-F5344CB8AC3E}">
        <p14:creationId xmlns:p14="http://schemas.microsoft.com/office/powerpoint/2010/main" val="166197769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iagram&#10;&#10;Description automatically generated">
            <a:extLst>
              <a:ext uri="{FF2B5EF4-FFF2-40B4-BE49-F238E27FC236}">
                <a16:creationId xmlns:a16="http://schemas.microsoft.com/office/drawing/2014/main" id="{714F72BA-44A6-31AC-F536-ED9C9B1625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0084" y="1008146"/>
            <a:ext cx="8564317" cy="4841708"/>
          </a:xfrm>
          <a:prstGeom prst="rect">
            <a:avLst/>
          </a:prstGeom>
        </p:spPr>
      </p:pic>
      <p:sp>
        <p:nvSpPr>
          <p:cNvPr id="3" name="TextBox 2">
            <a:extLst>
              <a:ext uri="{FF2B5EF4-FFF2-40B4-BE49-F238E27FC236}">
                <a16:creationId xmlns:a16="http://schemas.microsoft.com/office/drawing/2014/main" id="{4DD8EEC8-CB81-9607-1EC1-594B952DCC93}"/>
              </a:ext>
            </a:extLst>
          </p:cNvPr>
          <p:cNvSpPr txBox="1"/>
          <p:nvPr/>
        </p:nvSpPr>
        <p:spPr>
          <a:xfrm>
            <a:off x="1506063" y="5378065"/>
            <a:ext cx="3036796" cy="1015663"/>
          </a:xfrm>
          <a:prstGeom prst="rect">
            <a:avLst/>
          </a:prstGeom>
          <a:noFill/>
        </p:spPr>
        <p:txBody>
          <a:bodyPr wrap="square" rtlCol="0">
            <a:spAutoFit/>
          </a:bodyPr>
          <a:lstStyle/>
          <a:p>
            <a:r>
              <a:rPr lang="en-US" sz="1200" dirty="0">
                <a:latin typeface="Helvetica Neue" panose="02000503000000020004" pitchFamily="2" charset="0"/>
                <a:ea typeface="Helvetica Neue" panose="02000503000000020004" pitchFamily="2" charset="0"/>
                <a:cs typeface="Helvetica Neue" panose="02000503000000020004" pitchFamily="2" charset="0"/>
              </a:rPr>
              <a:t>1. </a:t>
            </a:r>
          </a:p>
          <a:p>
            <a:endParaRPr lang="en-US" sz="1200" dirty="0">
              <a:latin typeface="Helvetica Neue" panose="02000503000000020004" pitchFamily="2" charset="0"/>
              <a:ea typeface="Helvetica Neue" panose="02000503000000020004" pitchFamily="2" charset="0"/>
              <a:cs typeface="Helvetica Neue" panose="02000503000000020004" pitchFamily="2" charset="0"/>
            </a:endParaRPr>
          </a:p>
          <a:p>
            <a:r>
              <a:rPr lang="en-US" sz="1200" dirty="0">
                <a:latin typeface="Helvetica Neue" panose="02000503000000020004" pitchFamily="2" charset="0"/>
                <a:ea typeface="Helvetica Neue" panose="02000503000000020004" pitchFamily="2" charset="0"/>
                <a:cs typeface="Helvetica Neue" panose="02000503000000020004" pitchFamily="2" charset="0"/>
              </a:rPr>
              <a:t>Say, we want to know the percentage of people in the whole of the UK population who </a:t>
            </a:r>
            <a:r>
              <a:rPr lang="en-GB" sz="1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would vote </a:t>
            </a:r>
            <a:r>
              <a:rPr lang="en-US" sz="1200" dirty="0">
                <a:latin typeface="Helvetica Neue" panose="02000503000000020004" pitchFamily="2" charset="0"/>
                <a:ea typeface="Helvetica Neue" panose="02000503000000020004" pitchFamily="2" charset="0"/>
                <a:cs typeface="Helvetica Neue" panose="02000503000000020004" pitchFamily="2" charset="0"/>
              </a:rPr>
              <a:t>for the </a:t>
            </a:r>
            <a:r>
              <a:rPr lang="en-US" sz="1200" dirty="0" err="1">
                <a:latin typeface="Helvetica Neue" panose="02000503000000020004" pitchFamily="2" charset="0"/>
                <a:ea typeface="Helvetica Neue" panose="02000503000000020004" pitchFamily="2" charset="0"/>
                <a:cs typeface="Helvetica Neue" panose="02000503000000020004" pitchFamily="2" charset="0"/>
              </a:rPr>
              <a:t>Labour</a:t>
            </a:r>
            <a:r>
              <a:rPr lang="en-US" sz="1200" dirty="0">
                <a:latin typeface="Helvetica Neue" panose="02000503000000020004" pitchFamily="2" charset="0"/>
                <a:ea typeface="Helvetica Neue" panose="02000503000000020004" pitchFamily="2" charset="0"/>
                <a:cs typeface="Helvetica Neue" panose="02000503000000020004" pitchFamily="2" charset="0"/>
              </a:rPr>
              <a:t> Party</a:t>
            </a:r>
            <a:endParaRPr lang="en-GB" sz="12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 name="TextBox 3">
            <a:extLst>
              <a:ext uri="{FF2B5EF4-FFF2-40B4-BE49-F238E27FC236}">
                <a16:creationId xmlns:a16="http://schemas.microsoft.com/office/drawing/2014/main" id="{352C4318-317A-E95E-3F89-492EA40300E7}"/>
              </a:ext>
            </a:extLst>
          </p:cNvPr>
          <p:cNvSpPr txBox="1"/>
          <p:nvPr/>
        </p:nvSpPr>
        <p:spPr>
          <a:xfrm>
            <a:off x="5112352" y="5378064"/>
            <a:ext cx="3003885" cy="1015663"/>
          </a:xfrm>
          <a:prstGeom prst="rect">
            <a:avLst/>
          </a:prstGeom>
          <a:noFill/>
        </p:spPr>
        <p:txBody>
          <a:bodyPr wrap="square" rtlCol="0">
            <a:spAutoFit/>
          </a:bodyPr>
          <a:lstStyle/>
          <a:p>
            <a:r>
              <a:rPr lang="en-GB" sz="1200" dirty="0">
                <a:latin typeface="Helvetica Neue" panose="02000503000000020004" pitchFamily="2" charset="0"/>
                <a:ea typeface="Helvetica Neue" panose="02000503000000020004" pitchFamily="2" charset="0"/>
                <a:cs typeface="Helvetica Neue" panose="02000503000000020004" pitchFamily="2" charset="0"/>
              </a:rPr>
              <a:t>2.</a:t>
            </a:r>
          </a:p>
          <a:p>
            <a:endParaRPr lang="en-GB" sz="1200" dirty="0">
              <a:latin typeface="Helvetica Neue" panose="02000503000000020004" pitchFamily="2" charset="0"/>
              <a:ea typeface="Helvetica Neue" panose="02000503000000020004" pitchFamily="2" charset="0"/>
              <a:cs typeface="Helvetica Neue" panose="02000503000000020004" pitchFamily="2" charset="0"/>
            </a:endParaRPr>
          </a:p>
          <a:p>
            <a:r>
              <a:rPr lang="en-GB" sz="1200" dirty="0">
                <a:latin typeface="Helvetica Neue" panose="02000503000000020004" pitchFamily="2" charset="0"/>
                <a:ea typeface="Helvetica Neue" panose="02000503000000020004" pitchFamily="2" charset="0"/>
                <a:cs typeface="Helvetica Neue" panose="02000503000000020004" pitchFamily="2" charset="0"/>
              </a:rPr>
              <a:t>It is impossible, or it very tedious for us to collect data on everyone in the UK population </a:t>
            </a:r>
          </a:p>
        </p:txBody>
      </p:sp>
      <p:sp>
        <p:nvSpPr>
          <p:cNvPr id="5" name="TextBox 4">
            <a:extLst>
              <a:ext uri="{FF2B5EF4-FFF2-40B4-BE49-F238E27FC236}">
                <a16:creationId xmlns:a16="http://schemas.microsoft.com/office/drawing/2014/main" id="{EA8F03B9-36C2-DA43-FF48-4EB7EB952FA4}"/>
              </a:ext>
            </a:extLst>
          </p:cNvPr>
          <p:cNvSpPr txBox="1"/>
          <p:nvPr/>
        </p:nvSpPr>
        <p:spPr>
          <a:xfrm>
            <a:off x="7514265" y="3429000"/>
            <a:ext cx="3234427" cy="1200329"/>
          </a:xfrm>
          <a:prstGeom prst="rect">
            <a:avLst/>
          </a:prstGeom>
          <a:noFill/>
        </p:spPr>
        <p:txBody>
          <a:bodyPr wrap="square" rtlCol="0">
            <a:spAutoFit/>
          </a:bodyPr>
          <a:lstStyle/>
          <a:p>
            <a:r>
              <a:rPr lang="en-GB" sz="1200" dirty="0">
                <a:latin typeface="Helvetica Neue" panose="02000503000000020004" pitchFamily="2" charset="0"/>
                <a:ea typeface="Helvetica Neue" panose="02000503000000020004" pitchFamily="2" charset="0"/>
                <a:cs typeface="Helvetica Neue" panose="02000503000000020004" pitchFamily="2" charset="0"/>
              </a:rPr>
              <a:t>3.</a:t>
            </a:r>
          </a:p>
          <a:p>
            <a:endParaRPr lang="en-GB" sz="1200" dirty="0">
              <a:latin typeface="Helvetica Neue" panose="02000503000000020004" pitchFamily="2" charset="0"/>
              <a:ea typeface="Helvetica Neue" panose="02000503000000020004" pitchFamily="2" charset="0"/>
              <a:cs typeface="Helvetica Neue" panose="02000503000000020004" pitchFamily="2" charset="0"/>
            </a:endParaRPr>
          </a:p>
          <a:p>
            <a:r>
              <a:rPr lang="en-GB" sz="1200" dirty="0">
                <a:latin typeface="Helvetica Neue" panose="02000503000000020004" pitchFamily="2" charset="0"/>
                <a:ea typeface="Helvetica Neue" panose="02000503000000020004" pitchFamily="2" charset="0"/>
                <a:cs typeface="Helvetica Neue" panose="02000503000000020004" pitchFamily="2" charset="0"/>
              </a:rPr>
              <a:t>Therefore, we take a random sample from the population that is representative of UK, analyse this sample to know the percentage of people who </a:t>
            </a:r>
            <a:r>
              <a:rPr lang="en-GB" sz="1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would vote </a:t>
            </a:r>
            <a:r>
              <a:rPr lang="en-GB" sz="1200" dirty="0">
                <a:latin typeface="Helvetica Neue" panose="02000503000000020004" pitchFamily="2" charset="0"/>
                <a:ea typeface="Helvetica Neue" panose="02000503000000020004" pitchFamily="2" charset="0"/>
                <a:cs typeface="Helvetica Neue" panose="02000503000000020004" pitchFamily="2" charset="0"/>
              </a:rPr>
              <a:t>Labour Party</a:t>
            </a:r>
          </a:p>
        </p:txBody>
      </p:sp>
      <p:sp>
        <p:nvSpPr>
          <p:cNvPr id="7" name="Title 1">
            <a:extLst>
              <a:ext uri="{FF2B5EF4-FFF2-40B4-BE49-F238E27FC236}">
                <a16:creationId xmlns:a16="http://schemas.microsoft.com/office/drawing/2014/main" id="{18D584DA-1F35-5C2B-18E9-1E8AC67F6471}"/>
              </a:ext>
            </a:extLst>
          </p:cNvPr>
          <p:cNvSpPr txBox="1">
            <a:spLocks/>
          </p:cNvSpPr>
          <p:nvPr/>
        </p:nvSpPr>
        <p:spPr>
          <a:xfrm>
            <a:off x="159018" y="104569"/>
            <a:ext cx="11378340" cy="51116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b="1" dirty="0">
                <a:latin typeface="Helvetica Neue" panose="02000503000000020004" pitchFamily="2" charset="0"/>
                <a:ea typeface="Helvetica Neue" panose="02000503000000020004" pitchFamily="2" charset="0"/>
                <a:cs typeface="Helvetica Neue" panose="02000503000000020004" pitchFamily="2" charset="0"/>
              </a:rPr>
              <a:t>Sampling Strategy [1]: Recall the Sir Keir Starmer’s example in Week 1?</a:t>
            </a:r>
          </a:p>
        </p:txBody>
      </p:sp>
      <p:sp>
        <p:nvSpPr>
          <p:cNvPr id="9" name="TextBox 8">
            <a:extLst>
              <a:ext uri="{FF2B5EF4-FFF2-40B4-BE49-F238E27FC236}">
                <a16:creationId xmlns:a16="http://schemas.microsoft.com/office/drawing/2014/main" id="{C87800E9-A79A-01B4-5125-D42494E01D5B}"/>
              </a:ext>
            </a:extLst>
          </p:cNvPr>
          <p:cNvSpPr txBox="1"/>
          <p:nvPr/>
        </p:nvSpPr>
        <p:spPr>
          <a:xfrm>
            <a:off x="8248454" y="5147004"/>
            <a:ext cx="3780051" cy="1077218"/>
          </a:xfrm>
          <a:prstGeom prst="rect">
            <a:avLst/>
          </a:prstGeom>
          <a:solidFill>
            <a:srgbClr val="FFC000"/>
          </a:solidFill>
        </p:spPr>
        <p:txBody>
          <a:bodyPr wrap="square" rtlCol="0">
            <a:spAutoFit/>
          </a:bodyPr>
          <a:lstStyle/>
          <a:p>
            <a:r>
              <a:rPr lang="en-GB" sz="1600" b="1" dirty="0">
                <a:latin typeface="Helvetica Neue" panose="02000503000000020004" pitchFamily="2" charset="0"/>
                <a:ea typeface="Helvetica Neue" panose="02000503000000020004" pitchFamily="2" charset="0"/>
                <a:cs typeface="Helvetica Neue" panose="02000503000000020004" pitchFamily="2" charset="0"/>
              </a:rPr>
              <a:t>Sample: </a:t>
            </a:r>
            <a:r>
              <a:rPr lang="en-US" sz="1600" b="1" dirty="0">
                <a:latin typeface="Helvetica Neue" panose="02000503000000020004" pitchFamily="2" charset="0"/>
                <a:ea typeface="Helvetica Neue" panose="02000503000000020004" pitchFamily="2" charset="0"/>
                <a:cs typeface="Helvetica Neue" panose="02000503000000020004" pitchFamily="2" charset="0"/>
              </a:rPr>
              <a:t>The subset of subjects chosen for study from a population is done through random data sampling strategy</a:t>
            </a:r>
          </a:p>
        </p:txBody>
      </p:sp>
      <p:sp>
        <p:nvSpPr>
          <p:cNvPr id="10" name="Slide Number Placeholder 3">
            <a:extLst>
              <a:ext uri="{FF2B5EF4-FFF2-40B4-BE49-F238E27FC236}">
                <a16:creationId xmlns:a16="http://schemas.microsoft.com/office/drawing/2014/main" id="{A4AC0864-065C-3911-0FD9-E07E5879DFE3}"/>
              </a:ext>
            </a:extLst>
          </p:cNvPr>
          <p:cNvSpPr txBox="1">
            <a:spLocks/>
          </p:cNvSpPr>
          <p:nvPr/>
        </p:nvSpPr>
        <p:spPr>
          <a:xfrm>
            <a:off x="11275948" y="6373869"/>
            <a:ext cx="656972" cy="392691"/>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39</a:t>
            </a:fld>
            <a:endParaRPr lang="en-US" dirty="0">
              <a:solidFill>
                <a:srgbClr val="000000"/>
              </a:solidFill>
              <a:cs typeface="ＭＳ Ｐゴシック"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FFBA7C62-50A2-413B-9951-6FCC5A3B1FF9}"/>
                  </a:ext>
                </a:extLst>
              </p:cNvPr>
              <p:cNvSpPr txBox="1"/>
              <p:nvPr/>
            </p:nvSpPr>
            <p:spPr>
              <a:xfrm>
                <a:off x="516152" y="742489"/>
                <a:ext cx="11153877" cy="523220"/>
              </a:xfrm>
              <a:prstGeom prst="rect">
                <a:avLst/>
              </a:prstGeom>
              <a:solidFill>
                <a:schemeClr val="bg2">
                  <a:lumMod val="60000"/>
                  <a:lumOff val="40000"/>
                </a:schemeClr>
              </a:solidFill>
            </p:spPr>
            <p:txBody>
              <a:bodyPr wrap="square" rtlCol="0">
                <a:spAutoFit/>
              </a:bodyPr>
              <a:lstStyle/>
              <a:p>
                <a:r>
                  <a:rPr lang="en-GB" sz="1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Parameter:  The proportion of people in the UK population who would vote </a:t>
                </a:r>
                <a:r>
                  <a:rPr lang="en-GB" sz="1400" b="1" dirty="0">
                    <a:latin typeface="Helvetica Neue" panose="02000503000000020004" pitchFamily="2" charset="0"/>
                    <a:ea typeface="Helvetica Neue" panose="02000503000000020004" pitchFamily="2" charset="0"/>
                    <a:cs typeface="Helvetica Neue" panose="02000503000000020004" pitchFamily="2" charset="0"/>
                  </a:rPr>
                  <a:t>for the Labour Party </a:t>
                </a:r>
                <a:r>
                  <a:rPr lang="en-GB" sz="1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a:t>
                </a:r>
                <a14:m>
                  <m:oMath xmlns:m="http://schemas.openxmlformats.org/officeDocument/2006/math">
                    <m:r>
                      <a:rPr lang="en-GB" sz="1400" b="1" i="1" smtClean="0">
                        <a:solidFill>
                          <a:schemeClr val="tx1"/>
                        </a:solidFill>
                        <a:latin typeface="Cambria Math" panose="02040503050406030204" pitchFamily="18" charset="0"/>
                      </a:rPr>
                      <m:t>𝒑</m:t>
                    </m:r>
                  </m:oMath>
                </a14:m>
                <a:r>
                  <a:rPr lang="en-GB" sz="1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a:t>
                </a:r>
              </a:p>
              <a:p>
                <a:r>
                  <a:rPr lang="en-GB" sz="1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Statistic: 	   The sample proportion of people from the UK population </a:t>
                </a:r>
                <a:r>
                  <a:rPr lang="en-GB" sz="1400" b="1" dirty="0">
                    <a:latin typeface="Helvetica Neue" panose="02000503000000020004" pitchFamily="2" charset="0"/>
                    <a:ea typeface="Helvetica Neue" panose="02000503000000020004" pitchFamily="2" charset="0"/>
                    <a:cs typeface="Helvetica Neue" panose="02000503000000020004" pitchFamily="2" charset="0"/>
                  </a:rPr>
                  <a:t>would vote for the Labour Party (</a:t>
                </a:r>
                <a14:m>
                  <m:oMath xmlns:m="http://schemas.openxmlformats.org/officeDocument/2006/math">
                    <m:acc>
                      <m:accPr>
                        <m:chr m:val="̂"/>
                        <m:ctrlPr>
                          <a:rPr lang="en-GB" sz="1400" b="1" i="1" smtClean="0">
                            <a:solidFill>
                              <a:schemeClr val="tx1"/>
                            </a:solidFill>
                            <a:latin typeface="Cambria Math" panose="02040503050406030204" pitchFamily="18" charset="0"/>
                          </a:rPr>
                        </m:ctrlPr>
                      </m:accPr>
                      <m:e>
                        <m:r>
                          <a:rPr lang="en-GB" sz="1400" b="1" i="1" smtClean="0">
                            <a:solidFill>
                              <a:schemeClr val="tx1"/>
                            </a:solidFill>
                            <a:latin typeface="Cambria Math" panose="02040503050406030204" pitchFamily="18" charset="0"/>
                          </a:rPr>
                          <m:t>𝒑</m:t>
                        </m:r>
                      </m:e>
                    </m:acc>
                  </m:oMath>
                </a14:m>
                <a:r>
                  <a:rPr lang="en-GB" sz="1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a:t>
                </a:r>
              </a:p>
            </p:txBody>
          </p:sp>
        </mc:Choice>
        <mc:Fallback xmlns="">
          <p:sp>
            <p:nvSpPr>
              <p:cNvPr id="11" name="TextBox 10">
                <a:extLst>
                  <a:ext uri="{FF2B5EF4-FFF2-40B4-BE49-F238E27FC236}">
                    <a16:creationId xmlns:a16="http://schemas.microsoft.com/office/drawing/2014/main" id="{FFBA7C62-50A2-413B-9951-6FCC5A3B1FF9}"/>
                  </a:ext>
                </a:extLst>
              </p:cNvPr>
              <p:cNvSpPr txBox="1">
                <a:spLocks noRot="1" noChangeAspect="1" noMove="1" noResize="1" noEditPoints="1" noAdjustHandles="1" noChangeArrowheads="1" noChangeShapeType="1" noTextEdit="1"/>
              </p:cNvSpPr>
              <p:nvPr/>
            </p:nvSpPr>
            <p:spPr>
              <a:xfrm>
                <a:off x="516152" y="742489"/>
                <a:ext cx="11153877" cy="523220"/>
              </a:xfrm>
              <a:prstGeom prst="rect">
                <a:avLst/>
              </a:prstGeom>
              <a:blipFill>
                <a:blip r:embed="rId3"/>
                <a:stretch>
                  <a:fillRect l="-228" t="-2381" b="-11905"/>
                </a:stretch>
              </a:blipFill>
            </p:spPr>
            <p:txBody>
              <a:bodyPr/>
              <a:lstStyle/>
              <a:p>
                <a:r>
                  <a:rPr lang="en-US">
                    <a:noFill/>
                  </a:rPr>
                  <a:t> </a:t>
                </a:r>
              </a:p>
            </p:txBody>
          </p:sp>
        </mc:Fallback>
      </mc:AlternateContent>
    </p:spTree>
    <p:extLst>
      <p:ext uri="{BB962C8B-B14F-4D97-AF65-F5344CB8AC3E}">
        <p14:creationId xmlns:p14="http://schemas.microsoft.com/office/powerpoint/2010/main" val="7401340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C58EDC-465A-FFF2-A532-CFC2FD517D14}"/>
              </a:ext>
            </a:extLst>
          </p:cNvPr>
          <p:cNvSpPr txBox="1">
            <a:spLocks/>
          </p:cNvSpPr>
          <p:nvPr/>
        </p:nvSpPr>
        <p:spPr>
          <a:xfrm>
            <a:off x="589767" y="0"/>
            <a:ext cx="11173216" cy="713983"/>
          </a:xfrm>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3200" b="1" dirty="0">
                <a:latin typeface="Helvetica Neue Thin" panose="020B0403020202020204" pitchFamily="34" charset="0"/>
                <a:ea typeface="Helvetica Neue Thin" panose="020B0403020202020204" pitchFamily="34" charset="0"/>
              </a:rPr>
              <a:t>We covered the best practices for data visualisation</a:t>
            </a:r>
            <a:endParaRPr lang="en-GB" sz="3200" b="1" dirty="0">
              <a:latin typeface="HELVETICA NEUE THIN" panose="020B0403020202020204" pitchFamily="34" charset="0"/>
              <a:ea typeface="HELVETICA NEUE THIN" panose="020B0403020202020204" pitchFamily="34" charset="0"/>
            </a:endParaRPr>
          </a:p>
        </p:txBody>
      </p:sp>
      <p:sp>
        <p:nvSpPr>
          <p:cNvPr id="3" name="TextBox 2">
            <a:extLst>
              <a:ext uri="{FF2B5EF4-FFF2-40B4-BE49-F238E27FC236}">
                <a16:creationId xmlns:a16="http://schemas.microsoft.com/office/drawing/2014/main" id="{2852D82F-A56A-196F-836E-D2FB253E9F2F}"/>
              </a:ext>
            </a:extLst>
          </p:cNvPr>
          <p:cNvSpPr txBox="1"/>
          <p:nvPr/>
        </p:nvSpPr>
        <p:spPr>
          <a:xfrm>
            <a:off x="234863" y="713983"/>
            <a:ext cx="11722274" cy="5970865"/>
          </a:xfrm>
          <a:prstGeom prst="rect">
            <a:avLst/>
          </a:prstGeom>
          <a:noFill/>
        </p:spPr>
        <p:txBody>
          <a:bodyPr wrap="square" rtlCol="0">
            <a:spAutoFit/>
          </a:bodyPr>
          <a:lstStyle/>
          <a:p>
            <a:r>
              <a:rPr lang="en-GB" sz="2000" b="1" dirty="0">
                <a:latin typeface="Helvetica Neue" panose="02000503000000020004" pitchFamily="2" charset="0"/>
                <a:ea typeface="Helvetica Neue" panose="02000503000000020004" pitchFamily="2" charset="0"/>
                <a:cs typeface="Helvetica Neue" panose="02000503000000020004" pitchFamily="2" charset="0"/>
              </a:rPr>
              <a:t>Everything on your graph should be labelled accordingly:</a:t>
            </a:r>
          </a:p>
          <a:p>
            <a:endParaRPr lang="en-GB" sz="2000" dirty="0">
              <a:latin typeface="Helvetica Neue" panose="02000503000000020004" pitchFamily="2" charset="0"/>
              <a:ea typeface="Helvetica Neue" panose="02000503000000020004" pitchFamily="2" charset="0"/>
              <a:cs typeface="Helvetica Neue" panose="02000503000000020004" pitchFamily="2" charset="0"/>
            </a:endParaRPr>
          </a:p>
          <a:p>
            <a:pPr marL="285750" indent="-285750">
              <a:buFont typeface="Arial" panose="020B0604020202020204" pitchFamily="34" charset="0"/>
              <a:buChar char="•"/>
            </a:pPr>
            <a:r>
              <a:rPr lang="en-GB" b="1" dirty="0">
                <a:latin typeface="Helvetica Neue" panose="02000503000000020004" pitchFamily="2" charset="0"/>
                <a:ea typeface="Helvetica Neue" panose="02000503000000020004" pitchFamily="2" charset="0"/>
                <a:cs typeface="Helvetica Neue" panose="02000503000000020004" pitchFamily="2" charset="0"/>
              </a:rPr>
              <a:t>Title</a:t>
            </a:r>
            <a:r>
              <a:rPr lang="en-GB" dirty="0">
                <a:latin typeface="Helvetica Neue" panose="02000503000000020004" pitchFamily="2" charset="0"/>
                <a:ea typeface="Helvetica Neue" panose="02000503000000020004" pitchFamily="2" charset="0"/>
                <a:cs typeface="Helvetica Neue" panose="02000503000000020004" pitchFamily="2" charset="0"/>
              </a:rPr>
              <a:t> – a clear short title letting the reader know what they are looking at should be present. Or alternatively, a figure legend for that image will do.</a:t>
            </a:r>
          </a:p>
          <a:p>
            <a:pPr marL="285750" indent="-285750">
              <a:buFont typeface="Arial" panose="020B0604020202020204" pitchFamily="34" charset="0"/>
              <a:buChar char="•"/>
            </a:pPr>
            <a:endParaRPr lang="en-GB" dirty="0">
              <a:latin typeface="Helvetica Neue" panose="02000503000000020004" pitchFamily="2" charset="0"/>
              <a:ea typeface="Helvetica Neue" panose="02000503000000020004" pitchFamily="2" charset="0"/>
              <a:cs typeface="Helvetica Neue" panose="02000503000000020004" pitchFamily="2" charset="0"/>
            </a:endParaRPr>
          </a:p>
          <a:p>
            <a:pPr marL="285750" indent="-285750">
              <a:buFont typeface="Arial" panose="020B0604020202020204" pitchFamily="34" charset="0"/>
              <a:buChar char="•"/>
            </a:pPr>
            <a:r>
              <a:rPr lang="en-GB" b="1" dirty="0">
                <a:latin typeface="Helvetica Neue" panose="02000503000000020004" pitchFamily="2" charset="0"/>
                <a:ea typeface="Helvetica Neue" panose="02000503000000020004" pitchFamily="2" charset="0"/>
                <a:cs typeface="Helvetica Neue" panose="02000503000000020004" pitchFamily="2" charset="0"/>
              </a:rPr>
              <a:t>Axis labels/titles </a:t>
            </a:r>
            <a:r>
              <a:rPr lang="en-GB" dirty="0">
                <a:latin typeface="Helvetica Neue" panose="02000503000000020004" pitchFamily="2" charset="0"/>
                <a:ea typeface="Helvetica Neue" panose="02000503000000020004" pitchFamily="2" charset="0"/>
                <a:cs typeface="Helvetica Neue" panose="02000503000000020004" pitchFamily="2" charset="0"/>
              </a:rPr>
              <a:t>– clear labels for the x and y axes must be present</a:t>
            </a:r>
          </a:p>
          <a:p>
            <a:pPr marL="800100" lvl="1" indent="-342900">
              <a:buFont typeface="Wingdings" pitchFamily="2" charset="2"/>
              <a:buChar char="v"/>
            </a:pPr>
            <a:r>
              <a:rPr lang="en-GB" dirty="0">
                <a:latin typeface="Helvetica Neue" panose="02000503000000020004" pitchFamily="2" charset="0"/>
                <a:ea typeface="Helvetica Neue" panose="02000503000000020004" pitchFamily="2" charset="0"/>
                <a:cs typeface="Helvetica Neue" panose="02000503000000020004" pitchFamily="2" charset="0"/>
              </a:rPr>
              <a:t>Should include in the labelling the units of measurements [height (m), soil arsenic (mg/kg) etc.]</a:t>
            </a:r>
          </a:p>
          <a:p>
            <a:pPr marL="800100" lvl="1" indent="-342900">
              <a:buFont typeface="Wingdings" pitchFamily="2" charset="2"/>
              <a:buChar char="v"/>
            </a:pPr>
            <a:r>
              <a:rPr lang="en-GB" dirty="0">
                <a:latin typeface="Helvetica Neue" panose="02000503000000020004" pitchFamily="2" charset="0"/>
                <a:ea typeface="Helvetica Neue" panose="02000503000000020004" pitchFamily="2" charset="0"/>
                <a:cs typeface="Helvetica Neue" panose="02000503000000020004" pitchFamily="2" charset="0"/>
              </a:rPr>
              <a:t>These labels should be short and descriptive</a:t>
            </a:r>
          </a:p>
          <a:p>
            <a:pPr marL="800100" lvl="1" indent="-342900">
              <a:buFont typeface="Wingdings" pitchFamily="2" charset="2"/>
              <a:buChar char="v"/>
            </a:pPr>
            <a:endParaRPr lang="en-GB" dirty="0">
              <a:latin typeface="Helvetica Neue" panose="02000503000000020004" pitchFamily="2" charset="0"/>
              <a:ea typeface="Helvetica Neue" panose="02000503000000020004" pitchFamily="2" charset="0"/>
              <a:cs typeface="Helvetica Neue" panose="02000503000000020004" pitchFamily="2" charset="0"/>
            </a:endParaRPr>
          </a:p>
          <a:p>
            <a:pPr marL="342900" indent="-342900">
              <a:buFont typeface="Arial" panose="020B0604020202020204" pitchFamily="34" charset="0"/>
              <a:buChar char="•"/>
            </a:pPr>
            <a:r>
              <a:rPr lang="en-GB" b="1" dirty="0">
                <a:latin typeface="Helvetica Neue" panose="02000503000000020004" pitchFamily="2" charset="0"/>
                <a:ea typeface="Helvetica Neue" panose="02000503000000020004" pitchFamily="2" charset="0"/>
                <a:cs typeface="Helvetica Neue" panose="02000503000000020004" pitchFamily="2" charset="0"/>
              </a:rPr>
              <a:t>Legends</a:t>
            </a:r>
            <a:r>
              <a:rPr lang="en-GB" dirty="0">
                <a:latin typeface="Helvetica Neue" panose="02000503000000020004" pitchFamily="2" charset="0"/>
                <a:ea typeface="Helvetica Neue" panose="02000503000000020004" pitchFamily="2" charset="0"/>
                <a:cs typeface="Helvetica Neue" panose="02000503000000020004" pitchFamily="2" charset="0"/>
              </a:rPr>
              <a:t> – for categories in categorical variables which keys/colour codes must be present and labelled accordingly</a:t>
            </a:r>
          </a:p>
          <a:p>
            <a:pPr marL="800100" lvl="1" indent="-342900">
              <a:buFont typeface="Wingdings" pitchFamily="2" charset="2"/>
              <a:buChar char="v"/>
            </a:pPr>
            <a:r>
              <a:rPr lang="en-GB" dirty="0">
                <a:latin typeface="Helvetica Neue" panose="02000503000000020004" pitchFamily="2" charset="0"/>
                <a:ea typeface="Helvetica Neue" panose="02000503000000020004" pitchFamily="2" charset="0"/>
                <a:cs typeface="Helvetica Neue" panose="02000503000000020004" pitchFamily="2" charset="0"/>
              </a:rPr>
              <a:t>Male and Female, and not 0 and 1.</a:t>
            </a:r>
          </a:p>
          <a:p>
            <a:pPr marL="800100" lvl="1" indent="-342900">
              <a:buFont typeface="Wingdings" pitchFamily="2" charset="2"/>
              <a:buChar char="v"/>
            </a:pPr>
            <a:endParaRPr lang="en-GB" dirty="0">
              <a:latin typeface="Helvetica Neue" panose="02000503000000020004" pitchFamily="2" charset="0"/>
              <a:ea typeface="Helvetica Neue" panose="02000503000000020004" pitchFamily="2" charset="0"/>
              <a:cs typeface="Helvetica Neue" panose="02000503000000020004" pitchFamily="2" charset="0"/>
            </a:endParaRPr>
          </a:p>
          <a:p>
            <a:pPr marL="342900" indent="-342900">
              <a:buFont typeface="Arial" panose="020B0604020202020204" pitchFamily="34" charset="0"/>
              <a:buChar char="•"/>
            </a:pPr>
            <a:r>
              <a:rPr lang="en-GB" b="1" dirty="0">
                <a:latin typeface="Helvetica Neue" panose="02000503000000020004" pitchFamily="2" charset="0"/>
                <a:ea typeface="Helvetica Neue" panose="02000503000000020004" pitchFamily="2" charset="0"/>
                <a:cs typeface="Helvetica Neue" panose="02000503000000020004" pitchFamily="2" charset="0"/>
              </a:rPr>
              <a:t>Captions</a:t>
            </a:r>
            <a:r>
              <a:rPr lang="en-GB" dirty="0">
                <a:latin typeface="Helvetica Neue" panose="02000503000000020004" pitchFamily="2" charset="0"/>
                <a:ea typeface="Helvetica Neue" panose="02000503000000020004" pitchFamily="2" charset="0"/>
                <a:cs typeface="Helvetica Neue" panose="02000503000000020004" pitchFamily="2" charset="0"/>
              </a:rPr>
              <a:t> – If the graphics are </a:t>
            </a:r>
            <a:r>
              <a:rPr lang="en-GB" b="1" dirty="0">
                <a:latin typeface="Helvetica Neue" panose="02000503000000020004" pitchFamily="2" charset="0"/>
                <a:ea typeface="Helvetica Neue" panose="02000503000000020004" pitchFamily="2" charset="0"/>
                <a:cs typeface="Helvetica Neue" panose="02000503000000020004" pitchFamily="2" charset="0"/>
              </a:rPr>
              <a:t>NOT</a:t>
            </a:r>
            <a:r>
              <a:rPr lang="en-GB" dirty="0">
                <a:latin typeface="Helvetica Neue" panose="02000503000000020004" pitchFamily="2" charset="0"/>
                <a:ea typeface="Helvetica Neue" panose="02000503000000020004" pitchFamily="2" charset="0"/>
                <a:cs typeface="Helvetica Neue" panose="02000503000000020004" pitchFamily="2" charset="0"/>
              </a:rPr>
              <a:t> yours (i.e., its ripped from a source). Take the opportunity to apply a caption on the graph (on or beneath it) providing source attribution for the data. </a:t>
            </a:r>
          </a:p>
          <a:p>
            <a:pPr marL="342900" indent="-342900">
              <a:buFont typeface="Arial" panose="020B0604020202020204" pitchFamily="34" charset="0"/>
              <a:buChar char="•"/>
            </a:pPr>
            <a:endParaRPr lang="en-GB" dirty="0">
              <a:latin typeface="Helvetica Neue" panose="02000503000000020004" pitchFamily="2" charset="0"/>
              <a:ea typeface="Helvetica Neue" panose="02000503000000020004" pitchFamily="2" charset="0"/>
              <a:cs typeface="Helvetica Neue" panose="02000503000000020004" pitchFamily="2" charset="0"/>
            </a:endParaRPr>
          </a:p>
          <a:p>
            <a:pPr marL="342900" indent="-342900">
              <a:buFont typeface="Arial" panose="020B0604020202020204" pitchFamily="34" charset="0"/>
              <a:buChar char="•"/>
            </a:pPr>
            <a:r>
              <a:rPr lang="en-GB" b="1" dirty="0">
                <a:latin typeface="Helvetica Neue" panose="02000503000000020004" pitchFamily="2" charset="0"/>
                <a:ea typeface="Helvetica Neue" panose="02000503000000020004" pitchFamily="2" charset="0"/>
                <a:cs typeface="Helvetica Neue" panose="02000503000000020004" pitchFamily="2" charset="0"/>
              </a:rPr>
              <a:t>Colour scheme </a:t>
            </a:r>
            <a:r>
              <a:rPr lang="en-GB" dirty="0">
                <a:latin typeface="Helvetica Neue" panose="02000503000000020004" pitchFamily="2" charset="0"/>
                <a:ea typeface="Helvetica Neue" panose="02000503000000020004" pitchFamily="2" charset="0"/>
                <a:cs typeface="Helvetica Neue" panose="02000503000000020004" pitchFamily="2" charset="0"/>
              </a:rPr>
              <a:t>– Use of colour scheme matters</a:t>
            </a:r>
          </a:p>
          <a:p>
            <a:pPr marL="800100" lvl="1" indent="-342900">
              <a:buFont typeface="Wingdings" pitchFamily="2" charset="2"/>
              <a:buChar char="v"/>
            </a:pPr>
            <a:r>
              <a:rPr lang="en-GB" dirty="0">
                <a:latin typeface="Helvetica Neue" panose="02000503000000020004" pitchFamily="2" charset="0"/>
                <a:ea typeface="Helvetica Neue" panose="02000503000000020004" pitchFamily="2" charset="0"/>
                <a:cs typeface="Helvetica Neue" panose="02000503000000020004" pitchFamily="2" charset="0"/>
              </a:rPr>
              <a:t>Sequential colours – for plotting quantitative variable that goes from low to high (vice versa)</a:t>
            </a:r>
          </a:p>
          <a:p>
            <a:pPr marL="800100" lvl="1" indent="-342900">
              <a:buFont typeface="Wingdings" pitchFamily="2" charset="2"/>
              <a:buChar char="v"/>
            </a:pPr>
            <a:r>
              <a:rPr lang="en-GB" dirty="0">
                <a:latin typeface="Helvetica Neue" panose="02000503000000020004" pitchFamily="2" charset="0"/>
                <a:ea typeface="Helvetica Neue" panose="02000503000000020004" pitchFamily="2" charset="0"/>
                <a:cs typeface="Helvetica Neue" panose="02000503000000020004" pitchFamily="2" charset="0"/>
              </a:rPr>
              <a:t>Diverging – for contrasting the extremes (low, medium and high) of a quantitative variable</a:t>
            </a:r>
          </a:p>
          <a:p>
            <a:pPr marL="800100" lvl="1" indent="-342900">
              <a:buFont typeface="Wingdings" pitchFamily="2" charset="2"/>
              <a:buChar char="v"/>
            </a:pPr>
            <a:r>
              <a:rPr lang="en-GB" dirty="0">
                <a:latin typeface="Helvetica Neue" panose="02000503000000020004" pitchFamily="2" charset="0"/>
                <a:ea typeface="Helvetica Neue" panose="02000503000000020004" pitchFamily="2" charset="0"/>
                <a:cs typeface="Helvetica Neue" panose="02000503000000020004" pitchFamily="2" charset="0"/>
              </a:rPr>
              <a:t>Qualitative – e.g., nominal categories. Use to distinguish between different categories in a categorical variable</a:t>
            </a:r>
            <a:endParaRPr lang="en-GB" dirty="0"/>
          </a:p>
        </p:txBody>
      </p:sp>
      <p:sp>
        <p:nvSpPr>
          <p:cNvPr id="4" name="Slide Number Placeholder 3">
            <a:extLst>
              <a:ext uri="{FF2B5EF4-FFF2-40B4-BE49-F238E27FC236}">
                <a16:creationId xmlns:a16="http://schemas.microsoft.com/office/drawing/2014/main" id="{61CCD4BC-7F6F-F9D2-FFA1-73F14BD92FE1}"/>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4</a:t>
            </a:fld>
            <a:endParaRPr lang="en-US" dirty="0">
              <a:solidFill>
                <a:srgbClr val="000000"/>
              </a:solidFill>
              <a:cs typeface="ＭＳ Ｐゴシック" charset="0"/>
            </a:endParaRPr>
          </a:p>
        </p:txBody>
      </p:sp>
    </p:spTree>
    <p:extLst>
      <p:ext uri="{BB962C8B-B14F-4D97-AF65-F5344CB8AC3E}">
        <p14:creationId xmlns:p14="http://schemas.microsoft.com/office/powerpoint/2010/main" val="137442185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6E8B34C-42C9-83AE-3F32-BAAD755B3A68}"/>
              </a:ext>
            </a:extLst>
          </p:cNvPr>
          <p:cNvPicPr>
            <a:picLocks noChangeAspect="1"/>
          </p:cNvPicPr>
          <p:nvPr/>
        </p:nvPicPr>
        <p:blipFill rotWithShape="1">
          <a:blip r:embed="rId3">
            <a:extLst>
              <a:ext uri="{28A0092B-C50C-407E-A947-70E740481C1C}">
                <a14:useLocalDpi xmlns:a14="http://schemas.microsoft.com/office/drawing/2010/main" val="0"/>
              </a:ext>
            </a:extLst>
          </a:blip>
          <a:srcRect l="6480" t="4750" r="9020" b="13941"/>
          <a:stretch/>
        </p:blipFill>
        <p:spPr>
          <a:xfrm>
            <a:off x="254524" y="829558"/>
            <a:ext cx="6419654" cy="4587210"/>
          </a:xfrm>
          <a:prstGeom prst="rect">
            <a:avLst/>
          </a:prstGeom>
        </p:spPr>
      </p:pic>
      <p:sp>
        <p:nvSpPr>
          <p:cNvPr id="3" name="Rectangle 2">
            <a:extLst>
              <a:ext uri="{FF2B5EF4-FFF2-40B4-BE49-F238E27FC236}">
                <a16:creationId xmlns:a16="http://schemas.microsoft.com/office/drawing/2014/main" id="{D4EFBEEF-F639-F256-709A-11879639EBD5}"/>
              </a:ext>
            </a:extLst>
          </p:cNvPr>
          <p:cNvSpPr/>
          <p:nvPr/>
        </p:nvSpPr>
        <p:spPr>
          <a:xfrm>
            <a:off x="254524" y="2912882"/>
            <a:ext cx="2658358" cy="279976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extBox 3">
            <a:extLst>
              <a:ext uri="{FF2B5EF4-FFF2-40B4-BE49-F238E27FC236}">
                <a16:creationId xmlns:a16="http://schemas.microsoft.com/office/drawing/2014/main" id="{F02EB8D3-5F4C-3C62-9379-33DDC8BFF93A}"/>
              </a:ext>
            </a:extLst>
          </p:cNvPr>
          <p:cNvSpPr txBox="1"/>
          <p:nvPr/>
        </p:nvSpPr>
        <p:spPr>
          <a:xfrm>
            <a:off x="6748354" y="988262"/>
            <a:ext cx="5189122" cy="4616648"/>
          </a:xfrm>
          <a:prstGeom prst="rect">
            <a:avLst/>
          </a:prstGeom>
          <a:solidFill>
            <a:schemeClr val="accent1">
              <a:lumMod val="40000"/>
              <a:lumOff val="60000"/>
            </a:schemeClr>
          </a:solidFill>
          <a:ln>
            <a:solidFill>
              <a:schemeClr val="accent1"/>
            </a:solidFill>
          </a:ln>
        </p:spPr>
        <p:txBody>
          <a:bodyPr wrap="square" rtlCol="0">
            <a:spAutoFit/>
          </a:bodyPr>
          <a:lstStyle/>
          <a:p>
            <a:r>
              <a:rPr lang="en-GB" sz="1400" dirty="0">
                <a:latin typeface="Helvetica Neue" panose="02000503000000020004" pitchFamily="2" charset="0"/>
                <a:ea typeface="Helvetica Neue" panose="02000503000000020004" pitchFamily="2" charset="0"/>
                <a:cs typeface="Helvetica Neue" panose="02000503000000020004" pitchFamily="2" charset="0"/>
              </a:rPr>
              <a:t>Notes: </a:t>
            </a:r>
          </a:p>
          <a:p>
            <a:endParaRPr lang="en-GB" sz="1400" dirty="0">
              <a:latin typeface="Helvetica Neue" panose="02000503000000020004" pitchFamily="2" charset="0"/>
              <a:ea typeface="Helvetica Neue" panose="02000503000000020004" pitchFamily="2" charset="0"/>
              <a:cs typeface="Helvetica Neue" panose="02000503000000020004" pitchFamily="2" charset="0"/>
            </a:endParaRPr>
          </a:p>
          <a:p>
            <a:pPr marL="285750" indent="-285750">
              <a:buFont typeface="Wingdings" pitchFamily="2" charset="2"/>
              <a:buChar char="§"/>
            </a:pPr>
            <a:r>
              <a:rPr lang="en-GB" sz="1400" b="1" dirty="0">
                <a:latin typeface="HELVETICA NEUE THIN" panose="020B0403020202020204" pitchFamily="34" charset="0"/>
                <a:ea typeface="HELVETICA NEUE THIN" panose="020B0403020202020204" pitchFamily="34" charset="0"/>
                <a:cs typeface="Helvetica Neue" panose="02000503000000020004" pitchFamily="2" charset="0"/>
              </a:rPr>
              <a:t>Simple Random Sample </a:t>
            </a:r>
            <a:r>
              <a:rPr lang="en-GB" sz="1400" dirty="0">
                <a:latin typeface="Helvetica Neue Thin" panose="020B0403020202020204" pitchFamily="34" charset="0"/>
                <a:ea typeface="Helvetica Neue Thin" panose="020B0403020202020204" pitchFamily="34" charset="0"/>
                <a:cs typeface="Helvetica Neue" panose="02000503000000020004" pitchFamily="2" charset="0"/>
              </a:rPr>
              <a:t>is a subset of population in which each member of the subset has an equal chance of being select at random.</a:t>
            </a:r>
          </a:p>
          <a:p>
            <a:pPr marL="285750" indent="-285750">
              <a:buFont typeface="Wingdings" pitchFamily="2" charset="2"/>
              <a:buChar char="§"/>
            </a:pPr>
            <a:endParaRPr lang="en-GB" sz="1400" dirty="0">
              <a:latin typeface="Helvetica Neue Thin" panose="020B0403020202020204" pitchFamily="34" charset="0"/>
              <a:ea typeface="Helvetica Neue Thin" panose="020B0403020202020204" pitchFamily="34" charset="0"/>
              <a:cs typeface="Helvetica Neue" panose="02000503000000020004" pitchFamily="2" charset="0"/>
            </a:endParaRPr>
          </a:p>
          <a:p>
            <a:pPr marL="285750" indent="-285750">
              <a:buFont typeface="Wingdings" pitchFamily="2" charset="2"/>
              <a:buChar char="§"/>
            </a:pPr>
            <a:r>
              <a:rPr lang="en-US" sz="1400" b="1" dirty="0">
                <a:latin typeface="HELVETICA NEUE THIN" panose="020B0403020202020204" pitchFamily="34" charset="0"/>
                <a:ea typeface="HELVETICA NEUE THIN" panose="020B0403020202020204" pitchFamily="34" charset="0"/>
                <a:cs typeface="Helvetica Neue" panose="02000503000000020004" pitchFamily="2" charset="0"/>
              </a:rPr>
              <a:t>Systematic Random sampling </a:t>
            </a:r>
            <a:r>
              <a:rPr lang="en-US" sz="1400" dirty="0">
                <a:latin typeface="Helvetica Neue Thin" panose="020B0403020202020204" pitchFamily="34" charset="0"/>
                <a:ea typeface="Helvetica Neue Thin" panose="020B0403020202020204" pitchFamily="34" charset="0"/>
                <a:cs typeface="Helvetica Neue" panose="02000503000000020004" pitchFamily="2" charset="0"/>
              </a:rPr>
              <a:t>is another probability sampling approach where you have a list of individuals from a target population and perform a selection by starting somewhere at random and then collecting data at a fixed interval from that starting point.</a:t>
            </a:r>
          </a:p>
          <a:p>
            <a:pPr marL="285750" indent="-285750">
              <a:buFont typeface="Wingdings" pitchFamily="2" charset="2"/>
              <a:buChar char="§"/>
            </a:pPr>
            <a:endParaRPr lang="en-GB" sz="1400" dirty="0">
              <a:latin typeface="Helvetica Neue Thin" panose="020B0403020202020204" pitchFamily="34" charset="0"/>
              <a:ea typeface="Helvetica Neue Thin" panose="020B0403020202020204" pitchFamily="34" charset="0"/>
              <a:cs typeface="Helvetica Neue" panose="02000503000000020004" pitchFamily="2" charset="0"/>
            </a:endParaRPr>
          </a:p>
          <a:p>
            <a:pPr marL="285750" indent="-285750">
              <a:buFont typeface="Wingdings" pitchFamily="2" charset="2"/>
              <a:buChar char="§"/>
            </a:pPr>
            <a:r>
              <a:rPr lang="en-GB" sz="1400" b="1" dirty="0">
                <a:latin typeface="HELVETICA NEUE THIN" panose="020B0403020202020204" pitchFamily="34" charset="0"/>
                <a:ea typeface="HELVETICA NEUE THIN" panose="020B0403020202020204" pitchFamily="34" charset="0"/>
                <a:cs typeface="Helvetica Neue" panose="02000503000000020004" pitchFamily="2" charset="0"/>
              </a:rPr>
              <a:t>Stratified Random Sampling </a:t>
            </a:r>
            <a:r>
              <a:rPr lang="en-GB" sz="1400" dirty="0">
                <a:latin typeface="Helvetica Neue Thin" panose="020B0403020202020204" pitchFamily="34" charset="0"/>
                <a:ea typeface="Helvetica Neue Thin" panose="020B0403020202020204" pitchFamily="34" charset="0"/>
                <a:cs typeface="Helvetica Neue" panose="02000503000000020004" pitchFamily="2" charset="0"/>
              </a:rPr>
              <a:t>is an approach that requires one to divide the population and group them by a common characteristic, and then start sampling individuals from each groups at random</a:t>
            </a:r>
          </a:p>
          <a:p>
            <a:pPr marL="285750" indent="-285750">
              <a:buFont typeface="Wingdings" pitchFamily="2" charset="2"/>
              <a:buChar char="§"/>
            </a:pPr>
            <a:endParaRPr lang="en-GB" sz="1400" dirty="0">
              <a:latin typeface="Helvetica Neue Thin" panose="020B0403020202020204" pitchFamily="34" charset="0"/>
              <a:ea typeface="Helvetica Neue Thin" panose="020B0403020202020204" pitchFamily="34" charset="0"/>
              <a:cs typeface="Helvetica Neue" panose="02000503000000020004" pitchFamily="2" charset="0"/>
            </a:endParaRPr>
          </a:p>
          <a:p>
            <a:pPr marL="285750" indent="-285750">
              <a:buFont typeface="Wingdings" pitchFamily="2" charset="2"/>
              <a:buChar char="§"/>
            </a:pPr>
            <a:r>
              <a:rPr lang="en-GB" sz="1400" b="1" dirty="0">
                <a:latin typeface="Helvetica Neue Thin" panose="020B0403020202020204" pitchFamily="34" charset="0"/>
                <a:ea typeface="Helvetica Neue Thin" panose="020B0403020202020204" pitchFamily="34" charset="0"/>
                <a:cs typeface="Helvetica Neue" panose="02000503000000020004" pitchFamily="2" charset="0"/>
              </a:rPr>
              <a:t>Cluster Sampling </a:t>
            </a:r>
            <a:r>
              <a:rPr lang="en-GB" sz="1400" dirty="0">
                <a:latin typeface="Helvetica Neue Thin" panose="020B0403020202020204" pitchFamily="34" charset="0"/>
                <a:ea typeface="Helvetica Neue Thin" panose="020B0403020202020204" pitchFamily="34" charset="0"/>
                <a:cs typeface="Helvetica Neue" panose="02000503000000020004" pitchFamily="2" charset="0"/>
              </a:rPr>
              <a:t>is an approach that requires one to select a cluster unit(s) at random and then survey everyone in the selected cluster unit (usually smaller populations such a villages, or small schools in remote areas etc.,)</a:t>
            </a:r>
          </a:p>
        </p:txBody>
      </p:sp>
      <p:sp>
        <p:nvSpPr>
          <p:cNvPr id="5" name="Title 1">
            <a:extLst>
              <a:ext uri="{FF2B5EF4-FFF2-40B4-BE49-F238E27FC236}">
                <a16:creationId xmlns:a16="http://schemas.microsoft.com/office/drawing/2014/main" id="{C4721A08-9F51-5C46-3EF8-A0DBCE14F9CC}"/>
              </a:ext>
            </a:extLst>
          </p:cNvPr>
          <p:cNvSpPr txBox="1">
            <a:spLocks/>
          </p:cNvSpPr>
          <p:nvPr/>
        </p:nvSpPr>
        <p:spPr>
          <a:xfrm>
            <a:off x="159018" y="104569"/>
            <a:ext cx="11378340" cy="51116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b="1" dirty="0">
                <a:latin typeface="Helvetica Neue" panose="02000503000000020004" pitchFamily="2" charset="0"/>
                <a:ea typeface="Helvetica Neue" panose="02000503000000020004" pitchFamily="2" charset="0"/>
                <a:cs typeface="Helvetica Neue" panose="02000503000000020004" pitchFamily="2" charset="0"/>
              </a:rPr>
              <a:t>Sampling Strategy [2]</a:t>
            </a:r>
          </a:p>
        </p:txBody>
      </p:sp>
      <p:sp>
        <p:nvSpPr>
          <p:cNvPr id="7" name="TextBox 6">
            <a:extLst>
              <a:ext uri="{FF2B5EF4-FFF2-40B4-BE49-F238E27FC236}">
                <a16:creationId xmlns:a16="http://schemas.microsoft.com/office/drawing/2014/main" id="{45D5EEA4-192E-BF09-036C-6C2F2E51556A}"/>
              </a:ext>
            </a:extLst>
          </p:cNvPr>
          <p:cNvSpPr txBox="1"/>
          <p:nvPr/>
        </p:nvSpPr>
        <p:spPr>
          <a:xfrm>
            <a:off x="159018" y="5922434"/>
            <a:ext cx="10653526" cy="830997"/>
          </a:xfrm>
          <a:prstGeom prst="rect">
            <a:avLst/>
          </a:prstGeom>
          <a:solidFill>
            <a:srgbClr val="FF7E79"/>
          </a:solidFill>
          <a:ln>
            <a:solidFill>
              <a:srgbClr val="FF0000"/>
            </a:solidFill>
          </a:ln>
        </p:spPr>
        <p:txBody>
          <a:bodyPr wrap="square" rtlCol="0">
            <a:spAutoFit/>
          </a:bodyPr>
          <a:lstStyle/>
          <a:p>
            <a:r>
              <a:rPr lang="en-GB" sz="1600" b="1" dirty="0">
                <a:latin typeface="Helvetica Neue" panose="02000503000000020004" pitchFamily="2" charset="0"/>
                <a:ea typeface="Helvetica Neue" panose="02000503000000020004" pitchFamily="2" charset="0"/>
                <a:cs typeface="Helvetica Neue" panose="02000503000000020004" pitchFamily="2" charset="0"/>
              </a:rPr>
              <a:t>Warning: You cannot use any statistical method on samples that were collected with non-probabilistic approach – that element of randomness has been removed and thus render the sample not representative of the population. If you intend to use the quantitative route do not use a non-probability sampling approach.</a:t>
            </a:r>
          </a:p>
        </p:txBody>
      </p:sp>
      <p:sp>
        <p:nvSpPr>
          <p:cNvPr id="8" name="Slide Number Placeholder 3">
            <a:extLst>
              <a:ext uri="{FF2B5EF4-FFF2-40B4-BE49-F238E27FC236}">
                <a16:creationId xmlns:a16="http://schemas.microsoft.com/office/drawing/2014/main" id="{A40F2C57-40F5-6521-EE06-AE1CD7CB6A33}"/>
              </a:ext>
            </a:extLst>
          </p:cNvPr>
          <p:cNvSpPr txBox="1">
            <a:spLocks/>
          </p:cNvSpPr>
          <p:nvPr/>
        </p:nvSpPr>
        <p:spPr>
          <a:xfrm>
            <a:off x="11275948" y="6373869"/>
            <a:ext cx="656972" cy="392691"/>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40</a:t>
            </a:fld>
            <a:endParaRPr lang="en-US" dirty="0">
              <a:solidFill>
                <a:srgbClr val="000000"/>
              </a:solidFill>
              <a:cs typeface="ＭＳ Ｐゴシック" charset="0"/>
            </a:endParaRPr>
          </a:p>
        </p:txBody>
      </p:sp>
    </p:spTree>
    <p:extLst>
      <p:ext uri="{BB962C8B-B14F-4D97-AF65-F5344CB8AC3E}">
        <p14:creationId xmlns:p14="http://schemas.microsoft.com/office/powerpoint/2010/main" val="333586686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BA3C44-5D44-E68D-EFD0-5CB8A06A295D}"/>
              </a:ext>
            </a:extLst>
          </p:cNvPr>
          <p:cNvSpPr txBox="1"/>
          <p:nvPr/>
        </p:nvSpPr>
        <p:spPr>
          <a:xfrm>
            <a:off x="777239" y="1287496"/>
            <a:ext cx="10613175" cy="584775"/>
          </a:xfrm>
          <a:prstGeom prst="rect">
            <a:avLst/>
          </a:prstGeom>
          <a:noFill/>
        </p:spPr>
        <p:txBody>
          <a:bodyPr wrap="square" rtlCol="0">
            <a:spAutoFit/>
          </a:bodyPr>
          <a:lstStyle/>
          <a:p>
            <a:pPr algn="ctr"/>
            <a:r>
              <a:rPr lang="en-GB" sz="3200" b="1" dirty="0">
                <a:latin typeface="Helvetica Neue" panose="02000503000000020004" pitchFamily="2" charset="0"/>
                <a:ea typeface="Helvetica Neue" panose="02000503000000020004" pitchFamily="2" charset="0"/>
                <a:cs typeface="Helvetica Neue" panose="02000503000000020004" pitchFamily="2" charset="0"/>
                <a:hlinkClick r:id="rId2"/>
              </a:rPr>
              <a:t>https://forms.gle/bpDBWw7CcBR7wvX96</a:t>
            </a:r>
            <a:r>
              <a:rPr lang="en-GB" sz="3200" b="1" dirty="0">
                <a:latin typeface="Helvetica Neue" panose="02000503000000020004" pitchFamily="2" charset="0"/>
                <a:ea typeface="Helvetica Neue" panose="02000503000000020004" pitchFamily="2" charset="0"/>
                <a:cs typeface="Helvetica Neue" panose="02000503000000020004" pitchFamily="2" charset="0"/>
              </a:rPr>
              <a:t> </a:t>
            </a:r>
          </a:p>
        </p:txBody>
      </p:sp>
      <p:sp>
        <p:nvSpPr>
          <p:cNvPr id="3" name="Title 1">
            <a:extLst>
              <a:ext uri="{FF2B5EF4-FFF2-40B4-BE49-F238E27FC236}">
                <a16:creationId xmlns:a16="http://schemas.microsoft.com/office/drawing/2014/main" id="{678FF7F5-A5C1-F06A-31FE-C097B78885CC}"/>
              </a:ext>
            </a:extLst>
          </p:cNvPr>
          <p:cNvSpPr txBox="1">
            <a:spLocks/>
          </p:cNvSpPr>
          <p:nvPr/>
        </p:nvSpPr>
        <p:spPr>
          <a:xfrm>
            <a:off x="260145" y="340130"/>
            <a:ext cx="11378340" cy="51116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b="1" dirty="0">
                <a:latin typeface="Helvetica Neue" panose="02000503000000020004" pitchFamily="2" charset="0"/>
                <a:ea typeface="Helvetica Neue" panose="02000503000000020004" pitchFamily="2" charset="0"/>
                <a:cs typeface="Helvetica Neue" panose="02000503000000020004" pitchFamily="2" charset="0"/>
              </a:rPr>
              <a:t>POLS0008: Course Evaluation &amp; Student Feedback (2024/25)</a:t>
            </a:r>
          </a:p>
        </p:txBody>
      </p:sp>
      <p:sp>
        <p:nvSpPr>
          <p:cNvPr id="4" name="TextBox 3">
            <a:extLst>
              <a:ext uri="{FF2B5EF4-FFF2-40B4-BE49-F238E27FC236}">
                <a16:creationId xmlns:a16="http://schemas.microsoft.com/office/drawing/2014/main" id="{2B980EFE-374A-6C2D-E796-B20CBA720485}"/>
              </a:ext>
            </a:extLst>
          </p:cNvPr>
          <p:cNvSpPr txBox="1"/>
          <p:nvPr/>
        </p:nvSpPr>
        <p:spPr>
          <a:xfrm>
            <a:off x="801585" y="2573816"/>
            <a:ext cx="10588830" cy="3785652"/>
          </a:xfrm>
          <a:prstGeom prst="rect">
            <a:avLst/>
          </a:prstGeom>
          <a:solidFill>
            <a:schemeClr val="accent1">
              <a:lumMod val="40000"/>
              <a:lumOff val="60000"/>
            </a:schemeClr>
          </a:solidFill>
          <a:ln>
            <a:solidFill>
              <a:schemeClr val="accent1"/>
            </a:solidFill>
          </a:ln>
        </p:spPr>
        <p:txBody>
          <a:bodyPr wrap="square" rtlCol="0">
            <a:spAutoFit/>
          </a:bodyPr>
          <a:lstStyle/>
          <a:p>
            <a:pPr algn="l"/>
            <a:r>
              <a:rPr lang="en-GB" sz="2000" b="0" i="0" u="none" strike="noStrike" dirty="0">
                <a:solidFill>
                  <a:srgbClr val="202124"/>
                </a:solidFill>
                <a:effectLst/>
                <a:latin typeface="Helvetica Neue" panose="02000503000000020004" pitchFamily="2" charset="0"/>
                <a:ea typeface="Helvetica Neue" panose="02000503000000020004" pitchFamily="2" charset="0"/>
                <a:cs typeface="Helvetica Neue" panose="02000503000000020004" pitchFamily="2" charset="0"/>
              </a:rPr>
              <a:t>Dear Students,</a:t>
            </a:r>
          </a:p>
          <a:p>
            <a:pPr algn="l"/>
            <a:endParaRPr lang="en-GB" sz="2000" dirty="0">
              <a:solidFill>
                <a:srgbClr val="202124"/>
              </a:solidFill>
              <a:latin typeface="Helvetica Neue" panose="02000503000000020004" pitchFamily="2" charset="0"/>
              <a:ea typeface="Helvetica Neue" panose="02000503000000020004" pitchFamily="2" charset="0"/>
              <a:cs typeface="Helvetica Neue" panose="02000503000000020004" pitchFamily="2" charset="0"/>
            </a:endParaRPr>
          </a:p>
          <a:p>
            <a:pPr algn="l"/>
            <a:r>
              <a:rPr lang="en-GB" sz="2000" b="0" i="0" u="none" strike="noStrike" dirty="0">
                <a:solidFill>
                  <a:srgbClr val="202124"/>
                </a:solidFill>
                <a:effectLst/>
                <a:latin typeface="Helvetica Neue" panose="02000503000000020004" pitchFamily="2" charset="0"/>
                <a:ea typeface="Helvetica Neue" panose="02000503000000020004" pitchFamily="2" charset="0"/>
                <a:cs typeface="Helvetica Neue" panose="02000503000000020004" pitchFamily="2" charset="0"/>
              </a:rPr>
              <a:t>As part of the Continuous Module Dialogue, we are conducting this survey to gauge the levels of student satisfaction with the learning experience in module </a:t>
            </a:r>
            <a:r>
              <a:rPr lang="en-GB" sz="2000" b="1" i="0" u="none" strike="noStrike" dirty="0">
                <a:solidFill>
                  <a:srgbClr val="202124"/>
                </a:solidFill>
                <a:effectLst/>
                <a:latin typeface="Helvetica Neue" panose="02000503000000020004" pitchFamily="2" charset="0"/>
                <a:ea typeface="Helvetica Neue" panose="02000503000000020004" pitchFamily="2" charset="0"/>
                <a:cs typeface="Helvetica Neue" panose="02000503000000020004" pitchFamily="2" charset="0"/>
              </a:rPr>
              <a:t>POLS0008: Introduction to Quantitative Research Methods</a:t>
            </a:r>
            <a:r>
              <a:rPr lang="en-GB" sz="2000" b="0" i="0" u="none" strike="noStrike" dirty="0">
                <a:solidFill>
                  <a:srgbClr val="202124"/>
                </a:solidFill>
                <a:effectLst/>
                <a:latin typeface="Helvetica Neue" panose="02000503000000020004" pitchFamily="2" charset="0"/>
                <a:ea typeface="Helvetica Neue" panose="02000503000000020004" pitchFamily="2" charset="0"/>
                <a:cs typeface="Helvetica Neue" panose="02000503000000020004" pitchFamily="2" charset="0"/>
              </a:rPr>
              <a:t>. We would like to receive your feedback regarding the sessions for </a:t>
            </a:r>
            <a:r>
              <a:rPr lang="en-GB" sz="2000" dirty="0">
                <a:solidFill>
                  <a:srgbClr val="202124"/>
                </a:solidFill>
                <a:latin typeface="Helvetica Neue" panose="02000503000000020004" pitchFamily="2" charset="0"/>
                <a:ea typeface="Helvetica Neue" panose="02000503000000020004" pitchFamily="2" charset="0"/>
                <a:cs typeface="Helvetica Neue" panose="02000503000000020004" pitchFamily="2" charset="0"/>
              </a:rPr>
              <a:t>w</a:t>
            </a:r>
            <a:r>
              <a:rPr lang="en-GB" sz="2000" b="0" i="0" u="none" strike="noStrike" dirty="0">
                <a:solidFill>
                  <a:srgbClr val="202124"/>
                </a:solidFill>
                <a:effectLst/>
                <a:latin typeface="Helvetica Neue" panose="02000503000000020004" pitchFamily="2" charset="0"/>
                <a:ea typeface="Helvetica Neue" panose="02000503000000020004" pitchFamily="2" charset="0"/>
                <a:cs typeface="Helvetica Neue" panose="02000503000000020004" pitchFamily="2" charset="0"/>
              </a:rPr>
              <a:t>eek 1, 2, 3 (and 4). Your feedback is greatly appreciated. This will help us make improvements to the course. The survey should only take up to 5 or 10 minutes, and your responses are completely anonymous.</a:t>
            </a:r>
          </a:p>
          <a:p>
            <a:pPr algn="l"/>
            <a:endParaRPr lang="en-GB" sz="2000" b="0" i="0" u="none" strike="noStrike" dirty="0">
              <a:solidFill>
                <a:srgbClr val="202124"/>
              </a:solidFill>
              <a:effectLst/>
              <a:latin typeface="Helvetica Neue" panose="02000503000000020004" pitchFamily="2" charset="0"/>
              <a:ea typeface="Helvetica Neue" panose="02000503000000020004" pitchFamily="2" charset="0"/>
              <a:cs typeface="Helvetica Neue" panose="02000503000000020004" pitchFamily="2" charset="0"/>
            </a:endParaRPr>
          </a:p>
          <a:p>
            <a:pPr algn="l"/>
            <a:r>
              <a:rPr lang="en-GB" sz="2000" b="0" i="0" u="none" strike="noStrike" dirty="0">
                <a:solidFill>
                  <a:srgbClr val="202124"/>
                </a:solidFill>
                <a:effectLst/>
                <a:latin typeface="Helvetica Neue" panose="02000503000000020004" pitchFamily="2" charset="0"/>
                <a:ea typeface="Helvetica Neue" panose="02000503000000020004" pitchFamily="2" charset="0"/>
                <a:cs typeface="Helvetica Neue" panose="02000503000000020004" pitchFamily="2" charset="0"/>
              </a:rPr>
              <a:t>Thank you,</a:t>
            </a:r>
          </a:p>
          <a:p>
            <a:pPr algn="l"/>
            <a:endParaRPr lang="en-GB" sz="2000" b="0" i="0" u="none" strike="noStrike" dirty="0">
              <a:solidFill>
                <a:srgbClr val="202124"/>
              </a:solidFill>
              <a:effectLst/>
              <a:latin typeface="Helvetica Neue" panose="02000503000000020004" pitchFamily="2" charset="0"/>
              <a:ea typeface="Helvetica Neue" panose="02000503000000020004" pitchFamily="2" charset="0"/>
              <a:cs typeface="Helvetica Neue" panose="02000503000000020004" pitchFamily="2" charset="0"/>
            </a:endParaRPr>
          </a:p>
          <a:p>
            <a:pPr algn="l"/>
            <a:r>
              <a:rPr lang="en-GB" sz="2000" b="0" i="0" u="none" strike="noStrike" dirty="0">
                <a:solidFill>
                  <a:srgbClr val="202124"/>
                </a:solidFill>
                <a:effectLst/>
                <a:latin typeface="Helvetica Neue" panose="02000503000000020004" pitchFamily="2" charset="0"/>
                <a:ea typeface="Helvetica Neue" panose="02000503000000020004" pitchFamily="2" charset="0"/>
                <a:cs typeface="Helvetica Neue" panose="02000503000000020004" pitchFamily="2" charset="0"/>
              </a:rPr>
              <a:t>Anwar and Stephen.</a:t>
            </a:r>
          </a:p>
        </p:txBody>
      </p:sp>
      <p:sp>
        <p:nvSpPr>
          <p:cNvPr id="5" name="Slide Number Placeholder 3">
            <a:extLst>
              <a:ext uri="{FF2B5EF4-FFF2-40B4-BE49-F238E27FC236}">
                <a16:creationId xmlns:a16="http://schemas.microsoft.com/office/drawing/2014/main" id="{3BD5D212-DFDF-FCE2-D6D4-C8A9A1EDBCEB}"/>
              </a:ext>
            </a:extLst>
          </p:cNvPr>
          <p:cNvSpPr txBox="1">
            <a:spLocks/>
          </p:cNvSpPr>
          <p:nvPr/>
        </p:nvSpPr>
        <p:spPr>
          <a:xfrm>
            <a:off x="11275948" y="6373870"/>
            <a:ext cx="540000" cy="144000"/>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41</a:t>
            </a:fld>
            <a:endParaRPr lang="en-US" dirty="0">
              <a:solidFill>
                <a:srgbClr val="000000"/>
              </a:solidFill>
              <a:cs typeface="ＭＳ Ｐゴシック" charset="0"/>
            </a:endParaRPr>
          </a:p>
        </p:txBody>
      </p:sp>
    </p:spTree>
    <p:extLst>
      <p:ext uri="{BB962C8B-B14F-4D97-AF65-F5344CB8AC3E}">
        <p14:creationId xmlns:p14="http://schemas.microsoft.com/office/powerpoint/2010/main" val="404348651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1F104DE-2215-87F8-1BBD-B161A617A2AC}"/>
              </a:ext>
            </a:extLst>
          </p:cNvPr>
          <p:cNvSpPr txBox="1"/>
          <p:nvPr/>
        </p:nvSpPr>
        <p:spPr>
          <a:xfrm>
            <a:off x="4091848" y="2782669"/>
            <a:ext cx="4008304" cy="646331"/>
          </a:xfrm>
          <a:prstGeom prst="rect">
            <a:avLst/>
          </a:prstGeom>
          <a:noFill/>
          <a:ln>
            <a:solidFill>
              <a:schemeClr val="accent2"/>
            </a:solidFill>
          </a:ln>
        </p:spPr>
        <p:txBody>
          <a:bodyPr wrap="square" rtlCol="0" anchor="ctr">
            <a:spAutoFit/>
          </a:bodyPr>
          <a:lstStyle/>
          <a:p>
            <a:pPr algn="ctr"/>
            <a:r>
              <a:rPr lang="en-GB" sz="3600" b="1" dirty="0">
                <a:solidFill>
                  <a:schemeClr val="accent4"/>
                </a:solidFill>
                <a:latin typeface="HELVETICA NEUE THIN" panose="020B0403020202020204" pitchFamily="34" charset="0"/>
                <a:ea typeface="HELVETICA NEUE THIN" panose="020B0403020202020204" pitchFamily="34" charset="0"/>
              </a:rPr>
              <a:t>Break</a:t>
            </a:r>
          </a:p>
        </p:txBody>
      </p:sp>
    </p:spTree>
    <p:extLst>
      <p:ext uri="{BB962C8B-B14F-4D97-AF65-F5344CB8AC3E}">
        <p14:creationId xmlns:p14="http://schemas.microsoft.com/office/powerpoint/2010/main" val="192804050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9310937-9810-114F-983E-4800E87EE95A}"/>
              </a:ext>
            </a:extLst>
          </p:cNvPr>
          <p:cNvSpPr/>
          <p:nvPr/>
        </p:nvSpPr>
        <p:spPr>
          <a:xfrm>
            <a:off x="0" y="0"/>
            <a:ext cx="12192000" cy="6858000"/>
          </a:xfrm>
          <a:prstGeom prst="rect">
            <a:avLst/>
          </a:prstGeom>
          <a:solidFill>
            <a:srgbClr val="008CE6"/>
          </a:solidFill>
          <a:ln>
            <a:solidFill>
              <a:srgbClr val="0091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C76F1414-123F-A64D-A741-24140E769A2A}"/>
              </a:ext>
            </a:extLst>
          </p:cNvPr>
          <p:cNvSpPr>
            <a:spLocks noGrp="1"/>
          </p:cNvSpPr>
          <p:nvPr>
            <p:ph type="title"/>
          </p:nvPr>
        </p:nvSpPr>
        <p:spPr>
          <a:xfrm>
            <a:off x="582798" y="2950571"/>
            <a:ext cx="11233150" cy="1296988"/>
          </a:xfrm>
        </p:spPr>
        <p:txBody>
          <a:bodyPr/>
          <a:lstStyle/>
          <a:p>
            <a:pPr lvl="0" algn="ctr" eaLnBrk="0" fontAlgn="base" hangingPunct="0">
              <a:lnSpc>
                <a:spcPct val="100000"/>
              </a:lnSpc>
              <a:spcBef>
                <a:spcPct val="20000"/>
              </a:spcBef>
              <a:spcAft>
                <a:spcPct val="0"/>
              </a:spcAft>
            </a:pPr>
            <a:r>
              <a:rPr lang="en-US" sz="3600" b="1" kern="0" dirty="0">
                <a:solidFill>
                  <a:schemeClr val="bg1"/>
                </a:solidFill>
                <a:latin typeface="Helvetica Neue Light" panose="02000403000000020004" pitchFamily="2" charset="0"/>
                <a:ea typeface="Helvetica Neue Light" panose="02000403000000020004" pitchFamily="2" charset="0"/>
                <a:cs typeface="Helvetica Neue" panose="02000503000000020004" pitchFamily="2" charset="0"/>
              </a:rPr>
              <a:t>Description of data</a:t>
            </a:r>
          </a:p>
        </p:txBody>
      </p:sp>
      <p:sp>
        <p:nvSpPr>
          <p:cNvPr id="2" name="Slide Number Placeholder 3">
            <a:extLst>
              <a:ext uri="{FF2B5EF4-FFF2-40B4-BE49-F238E27FC236}">
                <a16:creationId xmlns:a16="http://schemas.microsoft.com/office/drawing/2014/main" id="{DFC66C18-126C-ADDC-072F-31136D6E5B89}"/>
              </a:ext>
            </a:extLst>
          </p:cNvPr>
          <p:cNvSpPr txBox="1">
            <a:spLocks/>
          </p:cNvSpPr>
          <p:nvPr/>
        </p:nvSpPr>
        <p:spPr>
          <a:xfrm>
            <a:off x="11275948" y="6373869"/>
            <a:ext cx="656972" cy="392691"/>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43</a:t>
            </a:fld>
            <a:endParaRPr lang="en-US" dirty="0">
              <a:solidFill>
                <a:srgbClr val="000000"/>
              </a:solidFill>
              <a:cs typeface="ＭＳ Ｐゴシック" charset="0"/>
            </a:endParaRPr>
          </a:p>
        </p:txBody>
      </p:sp>
    </p:spTree>
    <p:extLst>
      <p:ext uri="{BB962C8B-B14F-4D97-AF65-F5344CB8AC3E}">
        <p14:creationId xmlns:p14="http://schemas.microsoft.com/office/powerpoint/2010/main" val="189660505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52894-9301-10E4-F22E-54F95D91F8AA}"/>
              </a:ext>
            </a:extLst>
          </p:cNvPr>
          <p:cNvSpPr txBox="1">
            <a:spLocks/>
          </p:cNvSpPr>
          <p:nvPr/>
        </p:nvSpPr>
        <p:spPr>
          <a:xfrm>
            <a:off x="74176" y="264825"/>
            <a:ext cx="11378340" cy="51116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latin typeface="Helvetica Neue" panose="02000503000000020004" pitchFamily="2" charset="0"/>
                <a:ea typeface="Helvetica Neue" panose="02000503000000020004" pitchFamily="2" charset="0"/>
                <a:cs typeface="Helvetica Neue" panose="02000503000000020004" pitchFamily="2" charset="0"/>
              </a:rPr>
              <a:t>Description of Data [1]</a:t>
            </a:r>
          </a:p>
        </p:txBody>
      </p:sp>
      <p:sp>
        <p:nvSpPr>
          <p:cNvPr id="3" name="TextBox 2">
            <a:extLst>
              <a:ext uri="{FF2B5EF4-FFF2-40B4-BE49-F238E27FC236}">
                <a16:creationId xmlns:a16="http://schemas.microsoft.com/office/drawing/2014/main" id="{83F139AC-4280-0EB6-A697-9C4042D21E5B}"/>
              </a:ext>
            </a:extLst>
          </p:cNvPr>
          <p:cNvSpPr txBox="1"/>
          <p:nvPr/>
        </p:nvSpPr>
        <p:spPr>
          <a:xfrm>
            <a:off x="234863" y="955388"/>
            <a:ext cx="11722274" cy="5170646"/>
          </a:xfrm>
          <a:prstGeom prst="rect">
            <a:avLst/>
          </a:prstGeom>
          <a:noFill/>
        </p:spPr>
        <p:txBody>
          <a:bodyPr wrap="square" rtlCol="0">
            <a:spAutoFit/>
          </a:bodyPr>
          <a:lstStyle/>
          <a:p>
            <a:r>
              <a:rPr lang="en-GB" sz="2400" b="1" u="sng"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BEFORE YOU START THE ANALYSIS </a:t>
            </a:r>
            <a:r>
              <a:rPr lang="en-GB" sz="2400" b="1" dirty="0">
                <a:latin typeface="Helvetica Neue" panose="02000503000000020004" pitchFamily="2" charset="0"/>
                <a:ea typeface="Helvetica Neue" panose="02000503000000020004" pitchFamily="2" charset="0"/>
                <a:cs typeface="Helvetica Neue" panose="02000503000000020004" pitchFamily="2" charset="0"/>
              </a:rPr>
              <a:t>- you are required to provide some information about the dataset you are using regardless if its primary/secondary</a:t>
            </a:r>
          </a:p>
          <a:p>
            <a:endParaRPr lang="en-GB" sz="2400" dirty="0">
              <a:latin typeface="Helvetica Neue" panose="02000503000000020004" pitchFamily="2" charset="0"/>
              <a:ea typeface="Helvetica Neue" panose="02000503000000020004" pitchFamily="2" charset="0"/>
              <a:cs typeface="Helvetica Neue" panose="02000503000000020004" pitchFamily="2" charset="0"/>
            </a:endParaRPr>
          </a:p>
          <a:p>
            <a:pPr marL="285750" indent="-285750">
              <a:buFont typeface="Arial" panose="020B0604020202020204" pitchFamily="34" charset="0"/>
              <a:buChar char="•"/>
            </a:pPr>
            <a:r>
              <a:rPr lang="en-GB" sz="2000" b="1" dirty="0">
                <a:latin typeface="Helvetica Neue" panose="02000503000000020004" pitchFamily="2" charset="0"/>
                <a:ea typeface="Helvetica Neue" panose="02000503000000020004" pitchFamily="2" charset="0"/>
                <a:cs typeface="Helvetica Neue" panose="02000503000000020004" pitchFamily="2" charset="0"/>
              </a:rPr>
              <a:t>Describing the where, what and when:</a:t>
            </a:r>
            <a:r>
              <a:rPr lang="en-GB" sz="2000" dirty="0">
                <a:latin typeface="Helvetica Neue" panose="02000503000000020004" pitchFamily="2" charset="0"/>
                <a:ea typeface="Helvetica Neue" panose="02000503000000020004" pitchFamily="2" charset="0"/>
                <a:cs typeface="Helvetica Neue" panose="02000503000000020004" pitchFamily="2" charset="0"/>
              </a:rPr>
              <a:t> </a:t>
            </a:r>
          </a:p>
          <a:p>
            <a:pPr marL="742950" lvl="1" indent="-285750">
              <a:buFont typeface="Wingdings" pitchFamily="2" charset="2"/>
              <a:buChar char="v"/>
            </a:pPr>
            <a:r>
              <a:rPr lang="en-GB" sz="2000" b="1" dirty="0">
                <a:latin typeface="Helvetica Neue" panose="02000503000000020004" pitchFamily="2" charset="0"/>
                <a:ea typeface="Helvetica Neue" panose="02000503000000020004" pitchFamily="2" charset="0"/>
                <a:cs typeface="Helvetica Neue" panose="02000503000000020004" pitchFamily="2" charset="0"/>
              </a:rPr>
              <a:t>What:</a:t>
            </a:r>
            <a:r>
              <a:rPr lang="en-GB" sz="2000" dirty="0">
                <a:latin typeface="Helvetica Neue" panose="02000503000000020004" pitchFamily="2" charset="0"/>
                <a:ea typeface="Helvetica Neue" panose="02000503000000020004" pitchFamily="2" charset="0"/>
                <a:cs typeface="Helvetica Neue" panose="02000503000000020004" pitchFamily="2" charset="0"/>
              </a:rPr>
              <a:t> Here, you are mentioning the name of the data source and its use for a bigger study</a:t>
            </a:r>
          </a:p>
          <a:p>
            <a:pPr marL="742950" lvl="1" indent="-285750">
              <a:buFont typeface="Wingdings" pitchFamily="2" charset="2"/>
              <a:buChar char="v"/>
            </a:pPr>
            <a:r>
              <a:rPr lang="en-GB" sz="2000" b="1" dirty="0">
                <a:latin typeface="Helvetica Neue" panose="02000503000000020004" pitchFamily="2" charset="0"/>
                <a:ea typeface="Helvetica Neue" panose="02000503000000020004" pitchFamily="2" charset="0"/>
                <a:cs typeface="Helvetica Neue" panose="02000503000000020004" pitchFamily="2" charset="0"/>
              </a:rPr>
              <a:t>When:</a:t>
            </a:r>
            <a:r>
              <a:rPr lang="en-GB" sz="2000" dirty="0">
                <a:latin typeface="Helvetica Neue" panose="02000503000000020004" pitchFamily="2" charset="0"/>
                <a:ea typeface="Helvetica Neue" panose="02000503000000020004" pitchFamily="2" charset="0"/>
                <a:cs typeface="Helvetica Neue" panose="02000503000000020004" pitchFamily="2" charset="0"/>
              </a:rPr>
              <a:t> The year(s) (or date(s)) at which it was collated</a:t>
            </a:r>
          </a:p>
          <a:p>
            <a:pPr marL="742950" lvl="1" indent="-285750">
              <a:buFont typeface="Wingdings" pitchFamily="2" charset="2"/>
              <a:buChar char="v"/>
            </a:pPr>
            <a:r>
              <a:rPr lang="en-GB" sz="2000" b="1" dirty="0">
                <a:latin typeface="Helvetica Neue" panose="02000503000000020004" pitchFamily="2" charset="0"/>
                <a:ea typeface="Helvetica Neue" panose="02000503000000020004" pitchFamily="2" charset="0"/>
                <a:cs typeface="Helvetica Neue" panose="02000503000000020004" pitchFamily="2" charset="0"/>
              </a:rPr>
              <a:t>Where: </a:t>
            </a:r>
            <a:r>
              <a:rPr lang="en-GB" sz="2000" dirty="0">
                <a:latin typeface="Helvetica Neue" panose="02000503000000020004" pitchFamily="2" charset="0"/>
                <a:ea typeface="Helvetica Neue" panose="02000503000000020004" pitchFamily="2" charset="0"/>
                <a:cs typeface="Helvetica Neue" panose="02000503000000020004" pitchFamily="2" charset="0"/>
              </a:rPr>
              <a:t>The location of focus for which the data was collated from</a:t>
            </a:r>
          </a:p>
          <a:p>
            <a:pPr marL="742950" lvl="1" indent="-285750">
              <a:buFont typeface="Wingdings" pitchFamily="2" charset="2"/>
              <a:buChar char="v"/>
            </a:pPr>
            <a:endParaRPr lang="en-GB" sz="2000" dirty="0">
              <a:latin typeface="Helvetica Neue" panose="02000503000000020004" pitchFamily="2" charset="0"/>
              <a:ea typeface="Helvetica Neue" panose="02000503000000020004" pitchFamily="2" charset="0"/>
              <a:cs typeface="Helvetica Neue" panose="02000503000000020004" pitchFamily="2" charset="0"/>
            </a:endParaRPr>
          </a:p>
          <a:p>
            <a:pPr marL="742950" lvl="1" indent="-285750">
              <a:buFont typeface="Wingdings" pitchFamily="2" charset="2"/>
              <a:buChar char="v"/>
            </a:pPr>
            <a:endParaRPr lang="en-GB" sz="2000" dirty="0">
              <a:latin typeface="Helvetica Neue" panose="02000503000000020004" pitchFamily="2" charset="0"/>
              <a:ea typeface="Helvetica Neue" panose="02000503000000020004" pitchFamily="2" charset="0"/>
              <a:cs typeface="Helvetica Neue" panose="02000503000000020004" pitchFamily="2" charset="0"/>
            </a:endParaRPr>
          </a:p>
          <a:p>
            <a:pPr marL="285750" indent="-285750">
              <a:buFont typeface="Arial" panose="020B0604020202020204" pitchFamily="34" charset="0"/>
              <a:buChar char="•"/>
            </a:pPr>
            <a:r>
              <a:rPr lang="en-GB" sz="2000" dirty="0">
                <a:latin typeface="Helvetica Neue" panose="02000503000000020004" pitchFamily="2" charset="0"/>
                <a:ea typeface="Helvetica Neue" panose="02000503000000020004" pitchFamily="2" charset="0"/>
                <a:cs typeface="Helvetica Neue" panose="02000503000000020004" pitchFamily="2" charset="0"/>
              </a:rPr>
              <a:t> </a:t>
            </a:r>
            <a:r>
              <a:rPr lang="en-GB" sz="2000" b="1" dirty="0">
                <a:latin typeface="Helvetica Neue" panose="02000503000000020004" pitchFamily="2" charset="0"/>
                <a:ea typeface="Helvetica Neue" panose="02000503000000020004" pitchFamily="2" charset="0"/>
                <a:cs typeface="Helvetica Neue" panose="02000503000000020004" pitchFamily="2" charset="0"/>
              </a:rPr>
              <a:t>Specific details about how the data was collated:</a:t>
            </a:r>
          </a:p>
          <a:p>
            <a:pPr marL="742950" lvl="1" indent="-285750">
              <a:buFont typeface="Wingdings" pitchFamily="2" charset="2"/>
              <a:buChar char="v"/>
            </a:pPr>
            <a:r>
              <a:rPr lang="en-GB" sz="2000" dirty="0">
                <a:latin typeface="Helvetica Neue" panose="02000503000000020004" pitchFamily="2" charset="0"/>
                <a:ea typeface="Helvetica Neue" panose="02000503000000020004" pitchFamily="2" charset="0"/>
                <a:cs typeface="Helvetica Neue" panose="02000503000000020004" pitchFamily="2" charset="0"/>
              </a:rPr>
              <a:t>Whether its through questionnaire survey, interview etc.,</a:t>
            </a:r>
          </a:p>
          <a:p>
            <a:pPr marL="742950" lvl="1" indent="-285750">
              <a:buFont typeface="Wingdings" pitchFamily="2" charset="2"/>
              <a:buChar char="v"/>
            </a:pPr>
            <a:r>
              <a:rPr lang="en-GB" sz="2000" dirty="0">
                <a:latin typeface="Helvetica Neue" panose="02000503000000020004" pitchFamily="2" charset="0"/>
                <a:ea typeface="Helvetica Neue" panose="02000503000000020004" pitchFamily="2" charset="0"/>
                <a:cs typeface="Helvetica Neue" panose="02000503000000020004" pitchFamily="2" charset="0"/>
              </a:rPr>
              <a:t>Research framework i.e., ecological, pilot, cross-sectional, or longitudinal etc.,</a:t>
            </a:r>
          </a:p>
          <a:p>
            <a:pPr marL="742950" lvl="1" indent="-285750">
              <a:buFont typeface="Wingdings" pitchFamily="2" charset="2"/>
              <a:buChar char="v"/>
            </a:pPr>
            <a:r>
              <a:rPr lang="en-GB" sz="2000" dirty="0">
                <a:latin typeface="Helvetica Neue" panose="02000503000000020004" pitchFamily="2" charset="0"/>
                <a:ea typeface="Helvetica Neue" panose="02000503000000020004" pitchFamily="2" charset="0"/>
                <a:cs typeface="Helvetica Neue" panose="02000503000000020004" pitchFamily="2" charset="0"/>
              </a:rPr>
              <a:t>Sampling strategy</a:t>
            </a:r>
          </a:p>
          <a:p>
            <a:pPr marL="742950" lvl="1" indent="-285750">
              <a:buFont typeface="Wingdings" pitchFamily="2" charset="2"/>
              <a:buChar char="v"/>
            </a:pPr>
            <a:r>
              <a:rPr lang="en-GB" sz="2000" dirty="0">
                <a:latin typeface="Helvetica Neue" panose="02000503000000020004" pitchFamily="2" charset="0"/>
                <a:ea typeface="Helvetica Neue" panose="02000503000000020004" pitchFamily="2" charset="0"/>
                <a:cs typeface="Helvetica Neue" panose="02000503000000020004" pitchFamily="2" charset="0"/>
              </a:rPr>
              <a:t>Who and what the target population was i.e., target sample size and group of focus (e.g., Adults only i.e., 18 years and above etc.,)</a:t>
            </a:r>
          </a:p>
          <a:p>
            <a:pPr lvl="1"/>
            <a:endParaRPr lang="en-GB"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 name="Rectangle 3">
            <a:extLst>
              <a:ext uri="{FF2B5EF4-FFF2-40B4-BE49-F238E27FC236}">
                <a16:creationId xmlns:a16="http://schemas.microsoft.com/office/drawing/2014/main" id="{B951EBF6-6D46-ECB7-0BD7-B10CF6AB721A}"/>
              </a:ext>
            </a:extLst>
          </p:cNvPr>
          <p:cNvSpPr/>
          <p:nvPr/>
        </p:nvSpPr>
        <p:spPr>
          <a:xfrm>
            <a:off x="11452516" y="37521"/>
            <a:ext cx="636997" cy="6116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Slide Number Placeholder 3">
            <a:extLst>
              <a:ext uri="{FF2B5EF4-FFF2-40B4-BE49-F238E27FC236}">
                <a16:creationId xmlns:a16="http://schemas.microsoft.com/office/drawing/2014/main" id="{C543FF75-0270-5362-B06A-60C556E75F1E}"/>
              </a:ext>
            </a:extLst>
          </p:cNvPr>
          <p:cNvSpPr txBox="1">
            <a:spLocks/>
          </p:cNvSpPr>
          <p:nvPr/>
        </p:nvSpPr>
        <p:spPr>
          <a:xfrm>
            <a:off x="11275948" y="6373869"/>
            <a:ext cx="656972" cy="392691"/>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44</a:t>
            </a:fld>
            <a:endParaRPr lang="en-US" dirty="0">
              <a:solidFill>
                <a:srgbClr val="000000"/>
              </a:solidFill>
              <a:cs typeface="ＭＳ Ｐゴシック" charset="0"/>
            </a:endParaRPr>
          </a:p>
        </p:txBody>
      </p:sp>
    </p:spTree>
    <p:extLst>
      <p:ext uri="{BB962C8B-B14F-4D97-AF65-F5344CB8AC3E}">
        <p14:creationId xmlns:p14="http://schemas.microsoft.com/office/powerpoint/2010/main" val="320235242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52894-9301-10E4-F22E-54F95D91F8AA}"/>
              </a:ext>
            </a:extLst>
          </p:cNvPr>
          <p:cNvSpPr txBox="1">
            <a:spLocks/>
          </p:cNvSpPr>
          <p:nvPr/>
        </p:nvSpPr>
        <p:spPr>
          <a:xfrm>
            <a:off x="74176" y="264825"/>
            <a:ext cx="11378340" cy="51116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latin typeface="Helvetica Neue" panose="02000503000000020004" pitchFamily="2" charset="0"/>
                <a:ea typeface="Helvetica Neue" panose="02000503000000020004" pitchFamily="2" charset="0"/>
                <a:cs typeface="Helvetica Neue" panose="02000503000000020004" pitchFamily="2" charset="0"/>
              </a:rPr>
              <a:t>Description of Data [2]</a:t>
            </a:r>
          </a:p>
        </p:txBody>
      </p:sp>
      <p:sp>
        <p:nvSpPr>
          <p:cNvPr id="3" name="TextBox 2">
            <a:extLst>
              <a:ext uri="{FF2B5EF4-FFF2-40B4-BE49-F238E27FC236}">
                <a16:creationId xmlns:a16="http://schemas.microsoft.com/office/drawing/2014/main" id="{83F139AC-4280-0EB6-A697-9C4042D21E5B}"/>
              </a:ext>
            </a:extLst>
          </p:cNvPr>
          <p:cNvSpPr txBox="1"/>
          <p:nvPr/>
        </p:nvSpPr>
        <p:spPr>
          <a:xfrm>
            <a:off x="234863" y="955388"/>
            <a:ext cx="11722274" cy="4832092"/>
          </a:xfrm>
          <a:prstGeom prst="rect">
            <a:avLst/>
          </a:prstGeom>
          <a:noFill/>
        </p:spPr>
        <p:txBody>
          <a:bodyPr wrap="square" rtlCol="0">
            <a:spAutoFit/>
          </a:bodyPr>
          <a:lstStyle/>
          <a:p>
            <a:r>
              <a:rPr lang="en-GB" sz="2400" b="1" u="sng" dirty="0">
                <a:latin typeface="Helvetica Neue" panose="02000503000000020004" pitchFamily="2" charset="0"/>
                <a:ea typeface="Helvetica Neue" panose="02000503000000020004" pitchFamily="2" charset="0"/>
                <a:cs typeface="Helvetica Neue" panose="02000503000000020004" pitchFamily="2" charset="0"/>
              </a:rPr>
              <a:t>[continue]</a:t>
            </a:r>
            <a:endParaRPr lang="en-GB" sz="2400" b="1" dirty="0">
              <a:latin typeface="Helvetica Neue" panose="02000503000000020004" pitchFamily="2" charset="0"/>
              <a:ea typeface="Helvetica Neue" panose="02000503000000020004" pitchFamily="2" charset="0"/>
              <a:cs typeface="Helvetica Neue" panose="02000503000000020004" pitchFamily="2" charset="0"/>
            </a:endParaRPr>
          </a:p>
          <a:p>
            <a:endParaRPr lang="en-GB" sz="2400" dirty="0">
              <a:latin typeface="Helvetica Neue" panose="02000503000000020004" pitchFamily="2" charset="0"/>
              <a:ea typeface="Helvetica Neue" panose="02000503000000020004" pitchFamily="2" charset="0"/>
              <a:cs typeface="Helvetica Neue" panose="02000503000000020004" pitchFamily="2" charset="0"/>
            </a:endParaRPr>
          </a:p>
          <a:p>
            <a:pPr marL="285750" indent="-285750">
              <a:buFont typeface="Arial" panose="020B0604020202020204" pitchFamily="34" charset="0"/>
              <a:buChar char="•"/>
            </a:pPr>
            <a:r>
              <a:rPr lang="en-GB" sz="2000" b="1" dirty="0">
                <a:latin typeface="Helvetica Neue" panose="02000503000000020004" pitchFamily="2" charset="0"/>
                <a:ea typeface="Helvetica Neue" panose="02000503000000020004" pitchFamily="2" charset="0"/>
                <a:cs typeface="Helvetica Neue" panose="02000503000000020004" pitchFamily="2" charset="0"/>
              </a:rPr>
              <a:t>Describe the variables that’s going to be used for the analysis:</a:t>
            </a:r>
            <a:r>
              <a:rPr lang="en-GB" sz="2000" dirty="0">
                <a:latin typeface="Helvetica Neue" panose="02000503000000020004" pitchFamily="2" charset="0"/>
                <a:ea typeface="Helvetica Neue" panose="02000503000000020004" pitchFamily="2" charset="0"/>
                <a:cs typeface="Helvetica Neue" panose="02000503000000020004" pitchFamily="2" charset="0"/>
              </a:rPr>
              <a:t> </a:t>
            </a:r>
          </a:p>
          <a:p>
            <a:pPr marL="742950" lvl="1" indent="-285750">
              <a:buFont typeface="Wingdings" pitchFamily="2" charset="2"/>
              <a:buChar char="v"/>
            </a:pPr>
            <a:r>
              <a:rPr lang="en-GB" sz="2000" b="1" dirty="0">
                <a:latin typeface="Helvetica Neue" panose="02000503000000020004" pitchFamily="2" charset="0"/>
                <a:ea typeface="Helvetica Neue" panose="02000503000000020004" pitchFamily="2" charset="0"/>
                <a:cs typeface="Helvetica Neue" panose="02000503000000020004" pitchFamily="2" charset="0"/>
              </a:rPr>
              <a:t>Codebook (see next slide) – </a:t>
            </a:r>
            <a:r>
              <a:rPr lang="en-GB" sz="2000" dirty="0">
                <a:latin typeface="Helvetica Neue" panose="02000503000000020004" pitchFamily="2" charset="0"/>
                <a:ea typeface="Helvetica Neue" panose="02000503000000020004" pitchFamily="2" charset="0"/>
                <a:cs typeface="Helvetica Neue" panose="02000503000000020004" pitchFamily="2" charset="0"/>
              </a:rPr>
              <a:t>provide a list of all the intended variables that is going to be analysed. You must mention specific details about variable – information such as the name, variable type (i.e., numeric or categorical) etc.,</a:t>
            </a:r>
          </a:p>
          <a:p>
            <a:pPr marL="742950" lvl="1" indent="-285750">
              <a:buFont typeface="Wingdings" pitchFamily="2" charset="2"/>
              <a:buChar char="v"/>
            </a:pPr>
            <a:r>
              <a:rPr lang="en-GB" sz="2000" b="1" dirty="0">
                <a:latin typeface="Helvetica Neue" panose="02000503000000020004" pitchFamily="2" charset="0"/>
                <a:ea typeface="Helvetica Neue" panose="02000503000000020004" pitchFamily="2" charset="0"/>
                <a:cs typeface="Helvetica Neue" panose="02000503000000020004" pitchFamily="2" charset="0"/>
              </a:rPr>
              <a:t>Initial sample characteristic table – </a:t>
            </a:r>
            <a:r>
              <a:rPr lang="en-GB" sz="2000" dirty="0">
                <a:latin typeface="Helvetica Neue" panose="02000503000000020004" pitchFamily="2" charset="0"/>
                <a:ea typeface="Helvetica Neue" panose="02000503000000020004" pitchFamily="2" charset="0"/>
                <a:cs typeface="Helvetica Neue" panose="02000503000000020004" pitchFamily="2" charset="0"/>
              </a:rPr>
              <a:t>this is a breakdown on the number of observation documented for each variable (- i.e., what’s present and missing). </a:t>
            </a:r>
          </a:p>
          <a:p>
            <a:pPr marL="1257300" lvl="2" indent="-342900">
              <a:buFont typeface="Wingdings" pitchFamily="2" charset="2"/>
              <a:buChar char="q"/>
            </a:pPr>
            <a:r>
              <a:rPr lang="en-GB" sz="2000" dirty="0">
                <a:latin typeface="Helvetica Neue" panose="02000503000000020004" pitchFamily="2" charset="0"/>
                <a:ea typeface="Helvetica Neue" panose="02000503000000020004" pitchFamily="2" charset="0"/>
                <a:cs typeface="Helvetica Neue" panose="02000503000000020004" pitchFamily="2" charset="0"/>
              </a:rPr>
              <a:t>Example 1, suppose the total is 100 and 89 respondents provided the ages. In this table, the mean age is calculated from that 89. You must report that the mean is based on 89 point, and 11 points are missing data.</a:t>
            </a:r>
          </a:p>
          <a:p>
            <a:pPr marL="1257300" lvl="2" indent="-342900">
              <a:buFont typeface="Wingdings" pitchFamily="2" charset="2"/>
              <a:buChar char="q"/>
            </a:pPr>
            <a:r>
              <a:rPr lang="en-GB" sz="2000" dirty="0">
                <a:latin typeface="Helvetica Neue" panose="02000503000000020004" pitchFamily="2" charset="0"/>
                <a:ea typeface="Helvetica Neue" panose="02000503000000020004" pitchFamily="2" charset="0"/>
                <a:cs typeface="Helvetica Neue" panose="02000503000000020004" pitchFamily="2" charset="0"/>
              </a:rPr>
              <a:t>Example 2, suppose the total is 100, where 51 were women and 42 were men. You must report the numbers and percentage for each category and report the numbers (&amp; proportion) of missing data in the gender variable. This means including a third category: men (42), women (51), and unknown/missing (7)</a:t>
            </a:r>
          </a:p>
        </p:txBody>
      </p:sp>
      <p:sp>
        <p:nvSpPr>
          <p:cNvPr id="4" name="Rectangle 3">
            <a:extLst>
              <a:ext uri="{FF2B5EF4-FFF2-40B4-BE49-F238E27FC236}">
                <a16:creationId xmlns:a16="http://schemas.microsoft.com/office/drawing/2014/main" id="{B951EBF6-6D46-ECB7-0BD7-B10CF6AB721A}"/>
              </a:ext>
            </a:extLst>
          </p:cNvPr>
          <p:cNvSpPr/>
          <p:nvPr/>
        </p:nvSpPr>
        <p:spPr>
          <a:xfrm>
            <a:off x="11452516" y="37521"/>
            <a:ext cx="636997" cy="6116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Slide Number Placeholder 3">
            <a:extLst>
              <a:ext uri="{FF2B5EF4-FFF2-40B4-BE49-F238E27FC236}">
                <a16:creationId xmlns:a16="http://schemas.microsoft.com/office/drawing/2014/main" id="{E2C04D68-AA5A-4222-02B8-ABDA162D3711}"/>
              </a:ext>
            </a:extLst>
          </p:cNvPr>
          <p:cNvSpPr txBox="1">
            <a:spLocks/>
          </p:cNvSpPr>
          <p:nvPr/>
        </p:nvSpPr>
        <p:spPr>
          <a:xfrm>
            <a:off x="11275948" y="6373869"/>
            <a:ext cx="656972" cy="392691"/>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45</a:t>
            </a:fld>
            <a:endParaRPr lang="en-US" dirty="0">
              <a:solidFill>
                <a:srgbClr val="000000"/>
              </a:solidFill>
              <a:cs typeface="ＭＳ Ｐゴシック" charset="0"/>
            </a:endParaRPr>
          </a:p>
        </p:txBody>
      </p:sp>
    </p:spTree>
    <p:extLst>
      <p:ext uri="{BB962C8B-B14F-4D97-AF65-F5344CB8AC3E}">
        <p14:creationId xmlns:p14="http://schemas.microsoft.com/office/powerpoint/2010/main" val="366457645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video game&#10;&#10;Description automatically generated">
            <a:extLst>
              <a:ext uri="{FF2B5EF4-FFF2-40B4-BE49-F238E27FC236}">
                <a16:creationId xmlns:a16="http://schemas.microsoft.com/office/drawing/2014/main" id="{C8E2ED1B-30AC-63D2-07EA-36A681828180}"/>
              </a:ext>
            </a:extLst>
          </p:cNvPr>
          <p:cNvPicPr>
            <a:picLocks noChangeAspect="1"/>
          </p:cNvPicPr>
          <p:nvPr/>
        </p:nvPicPr>
        <p:blipFill>
          <a:blip r:embed="rId3"/>
          <a:stretch>
            <a:fillRect/>
          </a:stretch>
        </p:blipFill>
        <p:spPr>
          <a:xfrm>
            <a:off x="113515" y="772581"/>
            <a:ext cx="8069589" cy="2396907"/>
          </a:xfrm>
          <a:prstGeom prst="rect">
            <a:avLst/>
          </a:prstGeom>
        </p:spPr>
      </p:pic>
      <p:sp>
        <p:nvSpPr>
          <p:cNvPr id="4" name="TextBox 3">
            <a:extLst>
              <a:ext uri="{FF2B5EF4-FFF2-40B4-BE49-F238E27FC236}">
                <a16:creationId xmlns:a16="http://schemas.microsoft.com/office/drawing/2014/main" id="{58085959-3734-49AD-4369-604FBC49F5EF}"/>
              </a:ext>
            </a:extLst>
          </p:cNvPr>
          <p:cNvSpPr txBox="1"/>
          <p:nvPr/>
        </p:nvSpPr>
        <p:spPr>
          <a:xfrm>
            <a:off x="113516" y="162837"/>
            <a:ext cx="3028008" cy="369332"/>
          </a:xfrm>
          <a:prstGeom prst="rect">
            <a:avLst/>
          </a:prstGeom>
          <a:noFill/>
        </p:spPr>
        <p:txBody>
          <a:bodyPr wrap="none" rtlCol="0">
            <a:spAutoFit/>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A Video gamer’s statistics</a:t>
            </a:r>
          </a:p>
        </p:txBody>
      </p:sp>
      <p:sp>
        <p:nvSpPr>
          <p:cNvPr id="6" name="TextBox 5">
            <a:extLst>
              <a:ext uri="{FF2B5EF4-FFF2-40B4-BE49-F238E27FC236}">
                <a16:creationId xmlns:a16="http://schemas.microsoft.com/office/drawing/2014/main" id="{6301B4CF-DB3C-66E7-2320-34BE9A4714A1}"/>
              </a:ext>
            </a:extLst>
          </p:cNvPr>
          <p:cNvSpPr txBox="1"/>
          <p:nvPr/>
        </p:nvSpPr>
        <p:spPr>
          <a:xfrm>
            <a:off x="80474" y="3209845"/>
            <a:ext cx="4500335" cy="400110"/>
          </a:xfrm>
          <a:prstGeom prst="rect">
            <a:avLst/>
          </a:prstGeom>
          <a:noFill/>
        </p:spPr>
        <p:txBody>
          <a:bodyPr wrap="none" rtlCol="0">
            <a:spAutoFit/>
          </a:bodyPr>
          <a:lstStyle/>
          <a:p>
            <a:r>
              <a:rPr lang="en-GB" sz="2000" dirty="0" err="1">
                <a:latin typeface="Helvetica Neue" panose="02000503000000020004" pitchFamily="2" charset="0"/>
                <a:ea typeface="Helvetica Neue" panose="02000503000000020004" pitchFamily="2" charset="0"/>
                <a:cs typeface="Helvetica Neue" panose="02000503000000020004" pitchFamily="2" charset="0"/>
              </a:rPr>
              <a:t>PSNProfiles</a:t>
            </a:r>
            <a:r>
              <a:rPr lang="en-GB" sz="2000" dirty="0">
                <a:latin typeface="Helvetica Neue" panose="02000503000000020004" pitchFamily="2" charset="0"/>
                <a:ea typeface="Helvetica Neue" panose="02000503000000020004" pitchFamily="2" charset="0"/>
                <a:cs typeface="Helvetica Neue" panose="02000503000000020004" pitchFamily="2" charset="0"/>
              </a:rPr>
              <a:t> (</a:t>
            </a:r>
            <a:r>
              <a:rPr lang="en-GB" sz="2000" dirty="0">
                <a:latin typeface="Helvetica Neue" panose="02000503000000020004" pitchFamily="2" charset="0"/>
                <a:ea typeface="Helvetica Neue" panose="02000503000000020004" pitchFamily="2" charset="0"/>
                <a:cs typeface="Helvetica Neue" panose="02000503000000020004" pitchFamily="2" charset="0"/>
                <a:hlinkClick r:id="rId4"/>
              </a:rPr>
              <a:t>https://psnprofiles.com/</a:t>
            </a:r>
            <a:r>
              <a:rPr lang="en-GB" sz="2000" dirty="0">
                <a:latin typeface="Helvetica Neue" panose="02000503000000020004" pitchFamily="2" charset="0"/>
                <a:ea typeface="Helvetica Neue" panose="02000503000000020004" pitchFamily="2" charset="0"/>
                <a:cs typeface="Helvetica Neue" panose="02000503000000020004" pitchFamily="2" charset="0"/>
              </a:rPr>
              <a:t>)</a:t>
            </a:r>
          </a:p>
        </p:txBody>
      </p:sp>
      <p:sp>
        <p:nvSpPr>
          <p:cNvPr id="7" name="TextBox 6">
            <a:extLst>
              <a:ext uri="{FF2B5EF4-FFF2-40B4-BE49-F238E27FC236}">
                <a16:creationId xmlns:a16="http://schemas.microsoft.com/office/drawing/2014/main" id="{9208E618-AD0B-1C45-3991-91AD9CA45EA3}"/>
              </a:ext>
            </a:extLst>
          </p:cNvPr>
          <p:cNvSpPr txBox="1"/>
          <p:nvPr/>
        </p:nvSpPr>
        <p:spPr>
          <a:xfrm>
            <a:off x="8359825" y="747633"/>
            <a:ext cx="3718659" cy="2308324"/>
          </a:xfrm>
          <a:prstGeom prst="rect">
            <a:avLst/>
          </a:prstGeom>
          <a:noFill/>
        </p:spPr>
        <p:txBody>
          <a:bodyPr wrap="square" rtlCol="0">
            <a:spAutoFit/>
          </a:bodyPr>
          <a:lstStyle/>
          <a:p>
            <a:r>
              <a:rPr lang="en-GB" sz="1600" dirty="0">
                <a:latin typeface="Arial" panose="020B0604020202020204" pitchFamily="34" charset="0"/>
                <a:cs typeface="Arial" panose="020B0604020202020204" pitchFamily="34" charset="0"/>
              </a:rPr>
              <a:t>We have compiled the following information about the gaming habits of </a:t>
            </a:r>
            <a:r>
              <a:rPr lang="en-GB" sz="1600" b="1" dirty="0">
                <a:latin typeface="Arial" panose="020B0604020202020204" pitchFamily="34" charset="0"/>
                <a:cs typeface="Arial" panose="020B0604020202020204" pitchFamily="34" charset="0"/>
              </a:rPr>
              <a:t>Anwar Musah </a:t>
            </a:r>
            <a:r>
              <a:rPr lang="en-GB" sz="1600" dirty="0">
                <a:latin typeface="Arial" panose="020B0604020202020204" pitchFamily="34" charset="0"/>
                <a:cs typeface="Arial" panose="020B0604020202020204" pitchFamily="34" charset="0"/>
              </a:rPr>
              <a:t>(aka </a:t>
            </a:r>
            <a:r>
              <a:rPr lang="en-GB" sz="1600" b="1" dirty="0">
                <a:latin typeface="Arial" panose="020B0604020202020204" pitchFamily="34" charset="0"/>
                <a:cs typeface="Arial" panose="020B0604020202020204" pitchFamily="34" charset="0"/>
              </a:rPr>
              <a:t>The-PhD-Gamer</a:t>
            </a:r>
            <a:r>
              <a:rPr lang="en-GB" sz="1600" dirty="0">
                <a:latin typeface="Arial" panose="020B0604020202020204" pitchFamily="34" charset="0"/>
                <a:cs typeface="Arial" panose="020B0604020202020204" pitchFamily="34" charset="0"/>
              </a:rPr>
              <a:t>) across 3 console generations i.e., PlayStation 3, 4 and 5.</a:t>
            </a:r>
          </a:p>
          <a:p>
            <a:endParaRPr lang="en-GB" sz="1600" dirty="0">
              <a:latin typeface="Arial" panose="020B0604020202020204" pitchFamily="34" charset="0"/>
              <a:cs typeface="Arial" panose="020B0604020202020204" pitchFamily="34" charset="0"/>
            </a:endParaRPr>
          </a:p>
          <a:p>
            <a:r>
              <a:rPr lang="en-GB" sz="1600" dirty="0">
                <a:latin typeface="Arial" panose="020B0604020202020204" pitchFamily="34" charset="0"/>
                <a:cs typeface="Arial" panose="020B0604020202020204" pitchFamily="34" charset="0"/>
              </a:rPr>
              <a:t>There are 161 game titles (~6,000 hours of game time) listed in the shared dataset (last updated 01/2024).</a:t>
            </a:r>
          </a:p>
        </p:txBody>
      </p:sp>
      <p:pic>
        <p:nvPicPr>
          <p:cNvPr id="15" name="Picture 14" descr="A close-up of a list&#10;&#10;Description automatically generated">
            <a:extLst>
              <a:ext uri="{FF2B5EF4-FFF2-40B4-BE49-F238E27FC236}">
                <a16:creationId xmlns:a16="http://schemas.microsoft.com/office/drawing/2014/main" id="{6FA21D37-FBA2-D966-AC98-76DF1DD409E0}"/>
              </a:ext>
            </a:extLst>
          </p:cNvPr>
          <p:cNvPicPr>
            <a:picLocks noChangeAspect="1"/>
          </p:cNvPicPr>
          <p:nvPr/>
        </p:nvPicPr>
        <p:blipFill>
          <a:blip r:embed="rId5"/>
          <a:stretch>
            <a:fillRect/>
          </a:stretch>
        </p:blipFill>
        <p:spPr>
          <a:xfrm>
            <a:off x="80474" y="4239197"/>
            <a:ext cx="7645400" cy="2463800"/>
          </a:xfrm>
          <a:prstGeom prst="rect">
            <a:avLst/>
          </a:prstGeom>
        </p:spPr>
      </p:pic>
      <p:sp>
        <p:nvSpPr>
          <p:cNvPr id="16" name="TextBox 15">
            <a:extLst>
              <a:ext uri="{FF2B5EF4-FFF2-40B4-BE49-F238E27FC236}">
                <a16:creationId xmlns:a16="http://schemas.microsoft.com/office/drawing/2014/main" id="{41E2AEA2-5921-16CF-4459-C002E884C450}"/>
              </a:ext>
            </a:extLst>
          </p:cNvPr>
          <p:cNvSpPr txBox="1"/>
          <p:nvPr/>
        </p:nvSpPr>
        <p:spPr>
          <a:xfrm>
            <a:off x="113515" y="3809517"/>
            <a:ext cx="4830168" cy="400110"/>
          </a:xfrm>
          <a:prstGeom prst="rect">
            <a:avLst/>
          </a:prstGeom>
          <a:noFill/>
        </p:spPr>
        <p:txBody>
          <a:bodyPr wrap="none" rtlCol="0">
            <a:spAutoFit/>
          </a:bodyPr>
          <a:lstStyle/>
          <a:p>
            <a:r>
              <a:rPr lang="en-GB" sz="2000" dirty="0">
                <a:latin typeface="Arial" panose="020B0604020202020204" pitchFamily="34" charset="0"/>
                <a:cs typeface="Arial" panose="020B0604020202020204" pitchFamily="34" charset="0"/>
              </a:rPr>
              <a:t>Data Descriptor: [</a:t>
            </a:r>
            <a:r>
              <a:rPr lang="en-GB" sz="2000" dirty="0">
                <a:latin typeface="Arial" panose="020B0604020202020204" pitchFamily="34" charset="0"/>
                <a:cs typeface="Arial" panose="020B0604020202020204" pitchFamily="34" charset="0"/>
                <a:hlinkClick r:id="rId6"/>
              </a:rPr>
              <a:t>Downloadable Dataset</a:t>
            </a:r>
            <a:r>
              <a:rPr lang="en-GB" sz="2000" dirty="0">
                <a:latin typeface="Arial" panose="020B0604020202020204" pitchFamily="34" charset="0"/>
                <a:cs typeface="Arial" panose="020B0604020202020204" pitchFamily="34" charset="0"/>
              </a:rPr>
              <a:t>]</a:t>
            </a:r>
          </a:p>
        </p:txBody>
      </p:sp>
      <p:sp>
        <p:nvSpPr>
          <p:cNvPr id="20" name="TextBox 19">
            <a:extLst>
              <a:ext uri="{FF2B5EF4-FFF2-40B4-BE49-F238E27FC236}">
                <a16:creationId xmlns:a16="http://schemas.microsoft.com/office/drawing/2014/main" id="{C7880BF9-03A3-9C17-03A5-97E7A239D8A3}"/>
              </a:ext>
            </a:extLst>
          </p:cNvPr>
          <p:cNvSpPr txBox="1"/>
          <p:nvPr/>
        </p:nvSpPr>
        <p:spPr>
          <a:xfrm>
            <a:off x="7848599" y="4239197"/>
            <a:ext cx="4262927" cy="2062103"/>
          </a:xfrm>
          <a:prstGeom prst="rect">
            <a:avLst/>
          </a:prstGeom>
          <a:noFill/>
        </p:spPr>
        <p:txBody>
          <a:bodyPr wrap="square" rtlCol="0">
            <a:spAutoFit/>
          </a:bodyPr>
          <a:lstStyle/>
          <a:p>
            <a:r>
              <a:rPr lang="en-GB" sz="1600" dirty="0">
                <a:latin typeface="Arial" panose="020B0604020202020204" pitchFamily="34" charset="0"/>
                <a:cs typeface="Arial" panose="020B0604020202020204" pitchFamily="34" charset="0"/>
              </a:rPr>
              <a:t>We are going to use this data as a test dummy. We are just going to access RStudio server and then show how to import this dataset.</a:t>
            </a:r>
          </a:p>
          <a:p>
            <a:endParaRPr lang="en-GB" sz="1600" dirty="0">
              <a:latin typeface="Arial" panose="020B0604020202020204" pitchFamily="34" charset="0"/>
              <a:cs typeface="Arial" panose="020B0604020202020204" pitchFamily="34" charset="0"/>
            </a:endParaRPr>
          </a:p>
          <a:p>
            <a:r>
              <a:rPr lang="en-GB" sz="1600" dirty="0">
                <a:latin typeface="Arial" panose="020B0604020202020204" pitchFamily="34" charset="0"/>
                <a:cs typeface="Arial" panose="020B0604020202020204" pitchFamily="34" charset="0"/>
              </a:rPr>
              <a:t>Then set you folks going for the practical material to prepare for the seminars on Thursday.</a:t>
            </a:r>
          </a:p>
        </p:txBody>
      </p:sp>
      <p:sp>
        <p:nvSpPr>
          <p:cNvPr id="2" name="Slide Number Placeholder 3">
            <a:extLst>
              <a:ext uri="{FF2B5EF4-FFF2-40B4-BE49-F238E27FC236}">
                <a16:creationId xmlns:a16="http://schemas.microsoft.com/office/drawing/2014/main" id="{0A8ACD19-4098-E0A4-1319-AB89BC7904B2}"/>
              </a:ext>
            </a:extLst>
          </p:cNvPr>
          <p:cNvSpPr txBox="1">
            <a:spLocks/>
          </p:cNvSpPr>
          <p:nvPr/>
        </p:nvSpPr>
        <p:spPr>
          <a:xfrm>
            <a:off x="11275948" y="6373869"/>
            <a:ext cx="656972" cy="392691"/>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46</a:t>
            </a:fld>
            <a:endParaRPr lang="en-US" dirty="0">
              <a:solidFill>
                <a:srgbClr val="000000"/>
              </a:solidFill>
              <a:cs typeface="ＭＳ Ｐゴシック" charset="0"/>
            </a:endParaRPr>
          </a:p>
        </p:txBody>
      </p:sp>
      <p:sp>
        <p:nvSpPr>
          <p:cNvPr id="5" name="TextBox 4">
            <a:extLst>
              <a:ext uri="{FF2B5EF4-FFF2-40B4-BE49-F238E27FC236}">
                <a16:creationId xmlns:a16="http://schemas.microsoft.com/office/drawing/2014/main" id="{BF8E714B-32C9-1509-5FDF-8F9B8DF484E8}"/>
              </a:ext>
            </a:extLst>
          </p:cNvPr>
          <p:cNvSpPr txBox="1"/>
          <p:nvPr/>
        </p:nvSpPr>
        <p:spPr>
          <a:xfrm>
            <a:off x="6663690" y="3429000"/>
            <a:ext cx="3840480" cy="646331"/>
          </a:xfrm>
          <a:prstGeom prst="rect">
            <a:avLst/>
          </a:prstGeom>
          <a:noFill/>
        </p:spPr>
        <p:txBody>
          <a:bodyPr wrap="square" rtlCol="0">
            <a:spAutoFit/>
          </a:bodyPr>
          <a:lstStyle/>
          <a:p>
            <a:pPr algn="ctr"/>
            <a:r>
              <a:rPr lang="en-GB" b="1" dirty="0">
                <a:latin typeface="Arial" panose="020B0604020202020204" pitchFamily="34" charset="0"/>
                <a:cs typeface="Arial" panose="020B0604020202020204" pitchFamily="34" charset="0"/>
              </a:rPr>
              <a:t>This table is an example of codebook!</a:t>
            </a:r>
          </a:p>
        </p:txBody>
      </p:sp>
      <p:cxnSp>
        <p:nvCxnSpPr>
          <p:cNvPr id="10" name="Straight Arrow Connector 9">
            <a:extLst>
              <a:ext uri="{FF2B5EF4-FFF2-40B4-BE49-F238E27FC236}">
                <a16:creationId xmlns:a16="http://schemas.microsoft.com/office/drawing/2014/main" id="{7BE2BD4A-D3E8-1D37-7136-4E590DDDD699}"/>
              </a:ext>
            </a:extLst>
          </p:cNvPr>
          <p:cNvCxnSpPr/>
          <p:nvPr/>
        </p:nvCxnSpPr>
        <p:spPr>
          <a:xfrm flipH="1">
            <a:off x="7223760" y="3829110"/>
            <a:ext cx="502114" cy="410087"/>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48207380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A54D37-6B8E-F9AF-CFAF-A8FA555FFCE8}"/>
              </a:ext>
            </a:extLst>
          </p:cNvPr>
          <p:cNvSpPr/>
          <p:nvPr/>
        </p:nvSpPr>
        <p:spPr>
          <a:xfrm>
            <a:off x="11452516" y="37521"/>
            <a:ext cx="636997" cy="6116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aphicFrame>
        <p:nvGraphicFramePr>
          <p:cNvPr id="3" name="Table 5">
            <a:extLst>
              <a:ext uri="{FF2B5EF4-FFF2-40B4-BE49-F238E27FC236}">
                <a16:creationId xmlns:a16="http://schemas.microsoft.com/office/drawing/2014/main" id="{FB6D0847-E7A5-9381-B10A-310DFEF9181F}"/>
              </a:ext>
            </a:extLst>
          </p:cNvPr>
          <p:cNvGraphicFramePr>
            <a:graphicFrameLocks noGrp="1"/>
          </p:cNvGraphicFramePr>
          <p:nvPr>
            <p:extLst>
              <p:ext uri="{D42A27DB-BD31-4B8C-83A1-F6EECF244321}">
                <p14:modId xmlns:p14="http://schemas.microsoft.com/office/powerpoint/2010/main" val="1539377740"/>
              </p:ext>
            </p:extLst>
          </p:nvPr>
        </p:nvGraphicFramePr>
        <p:xfrm>
          <a:off x="102487" y="90461"/>
          <a:ext cx="8128002" cy="2221226"/>
        </p:xfrm>
        <a:graphic>
          <a:graphicData uri="http://schemas.openxmlformats.org/drawingml/2006/table">
            <a:tbl>
              <a:tblPr firstRow="1" bandRow="1">
                <a:tableStyleId>{5940675A-B579-460E-94D1-54222C63F5DA}</a:tableStyleId>
              </a:tblPr>
              <a:tblGrid>
                <a:gridCol w="1354667">
                  <a:extLst>
                    <a:ext uri="{9D8B030D-6E8A-4147-A177-3AD203B41FA5}">
                      <a16:colId xmlns:a16="http://schemas.microsoft.com/office/drawing/2014/main" val="1981110173"/>
                    </a:ext>
                  </a:extLst>
                </a:gridCol>
                <a:gridCol w="1354667">
                  <a:extLst>
                    <a:ext uri="{9D8B030D-6E8A-4147-A177-3AD203B41FA5}">
                      <a16:colId xmlns:a16="http://schemas.microsoft.com/office/drawing/2014/main" val="2394848206"/>
                    </a:ext>
                  </a:extLst>
                </a:gridCol>
                <a:gridCol w="1354667">
                  <a:extLst>
                    <a:ext uri="{9D8B030D-6E8A-4147-A177-3AD203B41FA5}">
                      <a16:colId xmlns:a16="http://schemas.microsoft.com/office/drawing/2014/main" val="4150889894"/>
                    </a:ext>
                  </a:extLst>
                </a:gridCol>
                <a:gridCol w="1354667">
                  <a:extLst>
                    <a:ext uri="{9D8B030D-6E8A-4147-A177-3AD203B41FA5}">
                      <a16:colId xmlns:a16="http://schemas.microsoft.com/office/drawing/2014/main" val="2669891117"/>
                    </a:ext>
                  </a:extLst>
                </a:gridCol>
                <a:gridCol w="1354667">
                  <a:extLst>
                    <a:ext uri="{9D8B030D-6E8A-4147-A177-3AD203B41FA5}">
                      <a16:colId xmlns:a16="http://schemas.microsoft.com/office/drawing/2014/main" val="444368371"/>
                    </a:ext>
                  </a:extLst>
                </a:gridCol>
                <a:gridCol w="1354667">
                  <a:extLst>
                    <a:ext uri="{9D8B030D-6E8A-4147-A177-3AD203B41FA5}">
                      <a16:colId xmlns:a16="http://schemas.microsoft.com/office/drawing/2014/main" val="2370763271"/>
                    </a:ext>
                  </a:extLst>
                </a:gridCol>
              </a:tblGrid>
              <a:tr h="317318">
                <a:tc>
                  <a:txBody>
                    <a:bodyPr/>
                    <a:lstStyle/>
                    <a:p>
                      <a:r>
                        <a:rPr lang="en-GB" sz="1400" b="1" dirty="0">
                          <a:latin typeface="Helvetica Neue" panose="02000503000000020004" pitchFamily="2" charset="0"/>
                          <a:ea typeface="Helvetica Neue" panose="02000503000000020004" pitchFamily="2" charset="0"/>
                          <a:cs typeface="Helvetica Neue" panose="02000503000000020004" pitchFamily="2" charset="0"/>
                        </a:rPr>
                        <a:t>ID</a:t>
                      </a:r>
                    </a:p>
                  </a:txBody>
                  <a:tcPr/>
                </a:tc>
                <a:tc>
                  <a:txBody>
                    <a:bodyPr/>
                    <a:lstStyle/>
                    <a:p>
                      <a:r>
                        <a:rPr lang="en-GB" sz="1400" b="1" dirty="0">
                          <a:latin typeface="Helvetica Neue" panose="02000503000000020004" pitchFamily="2" charset="0"/>
                          <a:ea typeface="Helvetica Neue" panose="02000503000000020004" pitchFamily="2" charset="0"/>
                          <a:cs typeface="Helvetica Neue" panose="02000503000000020004" pitchFamily="2" charset="0"/>
                        </a:rPr>
                        <a:t>Name</a:t>
                      </a:r>
                    </a:p>
                  </a:txBody>
                  <a:tcPr/>
                </a:tc>
                <a:tc>
                  <a:txBody>
                    <a:bodyPr/>
                    <a:lstStyle/>
                    <a:p>
                      <a:r>
                        <a:rPr lang="en-GB" sz="1400" b="1" dirty="0">
                          <a:latin typeface="Helvetica Neue" panose="02000503000000020004" pitchFamily="2" charset="0"/>
                          <a:ea typeface="Helvetica Neue" panose="02000503000000020004" pitchFamily="2" charset="0"/>
                          <a:cs typeface="Helvetica Neue" panose="02000503000000020004" pitchFamily="2" charset="0"/>
                        </a:rPr>
                        <a:t>Age</a:t>
                      </a:r>
                    </a:p>
                  </a:txBody>
                  <a:tcPr/>
                </a:tc>
                <a:tc>
                  <a:txBody>
                    <a:bodyPr/>
                    <a:lstStyle/>
                    <a:p>
                      <a:r>
                        <a:rPr lang="en-GB" sz="1400" b="1" dirty="0">
                          <a:latin typeface="Helvetica Neue" panose="02000503000000020004" pitchFamily="2" charset="0"/>
                          <a:ea typeface="Helvetica Neue" panose="02000503000000020004" pitchFamily="2" charset="0"/>
                          <a:cs typeface="Helvetica Neue" panose="02000503000000020004" pitchFamily="2" charset="0"/>
                        </a:rPr>
                        <a:t>Gender</a:t>
                      </a:r>
                    </a:p>
                  </a:txBody>
                  <a:tcPr/>
                </a:tc>
                <a:tc>
                  <a:txBody>
                    <a:bodyPr/>
                    <a:lstStyle/>
                    <a:p>
                      <a:r>
                        <a:rPr lang="en-GB" sz="1400" b="1" dirty="0">
                          <a:latin typeface="Helvetica Neue" panose="02000503000000020004" pitchFamily="2" charset="0"/>
                          <a:ea typeface="Helvetica Neue" panose="02000503000000020004" pitchFamily="2" charset="0"/>
                          <a:cs typeface="Helvetica Neue" panose="02000503000000020004" pitchFamily="2" charset="0"/>
                        </a:rPr>
                        <a:t>Pathway</a:t>
                      </a:r>
                    </a:p>
                  </a:txBody>
                  <a:tcPr/>
                </a:tc>
                <a:tc>
                  <a:txBody>
                    <a:bodyPr/>
                    <a:lstStyle/>
                    <a:p>
                      <a:r>
                        <a:rPr lang="en-GB" sz="1400" b="1" dirty="0">
                          <a:latin typeface="Helvetica Neue" panose="02000503000000020004" pitchFamily="2" charset="0"/>
                          <a:ea typeface="Helvetica Neue" panose="02000503000000020004" pitchFamily="2" charset="0"/>
                          <a:cs typeface="Helvetica Neue" panose="02000503000000020004" pitchFamily="2" charset="0"/>
                        </a:rPr>
                        <a:t>Gamer</a:t>
                      </a:r>
                    </a:p>
                  </a:txBody>
                  <a:tcPr/>
                </a:tc>
                <a:extLst>
                  <a:ext uri="{0D108BD9-81ED-4DB2-BD59-A6C34878D82A}">
                    <a16:rowId xmlns:a16="http://schemas.microsoft.com/office/drawing/2014/main" val="4151351719"/>
                  </a:ext>
                </a:extLst>
              </a:tr>
              <a:tr h="317318">
                <a:tc>
                  <a:txBody>
                    <a:bodyPr/>
                    <a:lstStyle/>
                    <a:p>
                      <a:r>
                        <a:rPr lang="en-GB" sz="1400" dirty="0">
                          <a:latin typeface="Helvetica Neue" panose="02000503000000020004" pitchFamily="2" charset="0"/>
                          <a:ea typeface="Helvetica Neue" panose="02000503000000020004" pitchFamily="2" charset="0"/>
                          <a:cs typeface="Helvetica Neue" panose="02000503000000020004" pitchFamily="2" charset="0"/>
                        </a:rPr>
                        <a:t>0001</a:t>
                      </a:r>
                    </a:p>
                  </a:txBody>
                  <a:tcPr/>
                </a:tc>
                <a:tc>
                  <a:txBody>
                    <a:bodyPr/>
                    <a:lstStyle/>
                    <a:p>
                      <a:r>
                        <a:rPr lang="en-GB" sz="1400" dirty="0">
                          <a:latin typeface="Helvetica Neue" panose="02000503000000020004" pitchFamily="2" charset="0"/>
                          <a:ea typeface="Helvetica Neue" panose="02000503000000020004" pitchFamily="2" charset="0"/>
                          <a:cs typeface="Helvetica Neue" panose="02000503000000020004" pitchFamily="2" charset="0"/>
                        </a:rPr>
                        <a:t>Brittany</a:t>
                      </a:r>
                    </a:p>
                  </a:txBody>
                  <a:tcPr/>
                </a:tc>
                <a:tc>
                  <a:txBody>
                    <a:bodyPr/>
                    <a:lstStyle/>
                    <a:p>
                      <a:r>
                        <a:rPr lang="en-GB" sz="1400" dirty="0">
                          <a:latin typeface="Helvetica Neue" panose="02000503000000020004" pitchFamily="2" charset="0"/>
                          <a:ea typeface="Helvetica Neue" panose="02000503000000020004" pitchFamily="2" charset="0"/>
                          <a:cs typeface="Helvetica Neue" panose="02000503000000020004" pitchFamily="2" charset="0"/>
                        </a:rPr>
                        <a:t>18</a:t>
                      </a:r>
                    </a:p>
                  </a:txBody>
                  <a:tcPr/>
                </a:tc>
                <a:tc>
                  <a:txBody>
                    <a:bodyPr/>
                    <a:lstStyle/>
                    <a:p>
                      <a:r>
                        <a:rPr lang="en-GB" sz="1400" dirty="0">
                          <a:latin typeface="Helvetica Neue" panose="02000503000000020004" pitchFamily="2" charset="0"/>
                          <a:ea typeface="Helvetica Neue" panose="02000503000000020004" pitchFamily="2" charset="0"/>
                          <a:cs typeface="Helvetica Neue" panose="02000503000000020004" pitchFamily="2" charset="0"/>
                        </a:rPr>
                        <a:t>Female</a:t>
                      </a:r>
                    </a:p>
                  </a:txBody>
                  <a:tcPr/>
                </a:tc>
                <a:tc>
                  <a:txBody>
                    <a:bodyPr/>
                    <a:lstStyle/>
                    <a:p>
                      <a:r>
                        <a:rPr lang="en-GB" sz="1400" dirty="0">
                          <a:latin typeface="Helvetica Neue" panose="02000503000000020004" pitchFamily="2" charset="0"/>
                          <a:ea typeface="Helvetica Neue" panose="02000503000000020004" pitchFamily="2" charset="0"/>
                          <a:cs typeface="Helvetica Neue" panose="02000503000000020004" pitchFamily="2" charset="0"/>
                        </a:rPr>
                        <a:t>NA</a:t>
                      </a:r>
                    </a:p>
                  </a:txBody>
                  <a:tcPr>
                    <a:solidFill>
                      <a:schemeClr val="bg2">
                        <a:lumMod val="90000"/>
                      </a:schemeClr>
                    </a:solidFill>
                  </a:tcPr>
                </a:tc>
                <a:tc>
                  <a:txBody>
                    <a:bodyPr/>
                    <a:lstStyle/>
                    <a:p>
                      <a:r>
                        <a:rPr lang="en-GB" sz="1400" dirty="0">
                          <a:latin typeface="Helvetica Neue" panose="02000503000000020004" pitchFamily="2" charset="0"/>
                          <a:ea typeface="Helvetica Neue" panose="02000503000000020004" pitchFamily="2" charset="0"/>
                          <a:cs typeface="Helvetica Neue" panose="02000503000000020004" pitchFamily="2" charset="0"/>
                        </a:rPr>
                        <a:t>No</a:t>
                      </a:r>
                    </a:p>
                  </a:txBody>
                  <a:tcPr/>
                </a:tc>
                <a:extLst>
                  <a:ext uri="{0D108BD9-81ED-4DB2-BD59-A6C34878D82A}">
                    <a16:rowId xmlns:a16="http://schemas.microsoft.com/office/drawing/2014/main" val="1463524869"/>
                  </a:ext>
                </a:extLst>
              </a:tr>
              <a:tr h="317318">
                <a:tc>
                  <a:txBody>
                    <a:bodyPr/>
                    <a:lstStyle/>
                    <a:p>
                      <a:r>
                        <a:rPr lang="en-GB" sz="1400" dirty="0">
                          <a:latin typeface="Helvetica Neue" panose="02000503000000020004" pitchFamily="2" charset="0"/>
                          <a:ea typeface="Helvetica Neue" panose="02000503000000020004" pitchFamily="2" charset="0"/>
                          <a:cs typeface="Helvetica Neue" panose="02000503000000020004" pitchFamily="2" charset="0"/>
                        </a:rPr>
                        <a:t>0002</a:t>
                      </a:r>
                    </a:p>
                  </a:txBody>
                  <a:tcPr/>
                </a:tc>
                <a:tc>
                  <a:txBody>
                    <a:bodyPr/>
                    <a:lstStyle/>
                    <a:p>
                      <a:r>
                        <a:rPr lang="en-GB" sz="1400" dirty="0">
                          <a:latin typeface="Helvetica Neue" panose="02000503000000020004" pitchFamily="2" charset="0"/>
                          <a:ea typeface="Helvetica Neue" panose="02000503000000020004" pitchFamily="2" charset="0"/>
                          <a:cs typeface="Helvetica Neue" panose="02000503000000020004" pitchFamily="2" charset="0"/>
                        </a:rPr>
                        <a:t>Idris</a:t>
                      </a:r>
                    </a:p>
                  </a:txBody>
                  <a:tcPr/>
                </a:tc>
                <a:tc>
                  <a:txBody>
                    <a:bodyPr/>
                    <a:lstStyle/>
                    <a:p>
                      <a:r>
                        <a:rPr lang="en-GB" sz="1400" dirty="0">
                          <a:latin typeface="Helvetica Neue" panose="02000503000000020004" pitchFamily="2" charset="0"/>
                          <a:ea typeface="Helvetica Neue" panose="02000503000000020004" pitchFamily="2" charset="0"/>
                          <a:cs typeface="Helvetica Neue" panose="02000503000000020004" pitchFamily="2" charset="0"/>
                        </a:rPr>
                        <a:t>NA</a:t>
                      </a:r>
                    </a:p>
                  </a:txBody>
                  <a:tcPr>
                    <a:solidFill>
                      <a:schemeClr val="bg2">
                        <a:lumMod val="90000"/>
                      </a:schemeClr>
                    </a:solidFill>
                  </a:tcPr>
                </a:tc>
                <a:tc>
                  <a:txBody>
                    <a:bodyPr/>
                    <a:lstStyle/>
                    <a:p>
                      <a:r>
                        <a:rPr lang="en-GB" sz="1400" dirty="0">
                          <a:latin typeface="Helvetica Neue" panose="02000503000000020004" pitchFamily="2" charset="0"/>
                          <a:ea typeface="Helvetica Neue" panose="02000503000000020004" pitchFamily="2" charset="0"/>
                          <a:cs typeface="Helvetica Neue" panose="02000503000000020004" pitchFamily="2" charset="0"/>
                        </a:rPr>
                        <a:t>Male</a:t>
                      </a:r>
                    </a:p>
                  </a:txBody>
                  <a:tcPr/>
                </a:tc>
                <a:tc>
                  <a:txBody>
                    <a:bodyPr/>
                    <a:lstStyle/>
                    <a:p>
                      <a:r>
                        <a:rPr lang="en-GB" sz="1400" dirty="0">
                          <a:latin typeface="Helvetica Neue" panose="02000503000000020004" pitchFamily="2" charset="0"/>
                          <a:ea typeface="Helvetica Neue" panose="02000503000000020004" pitchFamily="2" charset="0"/>
                          <a:cs typeface="Helvetica Neue" panose="02000503000000020004" pitchFamily="2" charset="0"/>
                        </a:rPr>
                        <a:t>NA</a:t>
                      </a:r>
                    </a:p>
                  </a:txBody>
                  <a:tcPr>
                    <a:solidFill>
                      <a:schemeClr val="bg2">
                        <a:lumMod val="90000"/>
                      </a:schemeClr>
                    </a:solidFill>
                  </a:tcPr>
                </a:tc>
                <a:tc>
                  <a:txBody>
                    <a:bodyPr/>
                    <a:lstStyle/>
                    <a:p>
                      <a:r>
                        <a:rPr lang="en-GB" sz="1400" dirty="0">
                          <a:latin typeface="Helvetica Neue" panose="02000503000000020004" pitchFamily="2" charset="0"/>
                          <a:ea typeface="Helvetica Neue" panose="02000503000000020004" pitchFamily="2" charset="0"/>
                          <a:cs typeface="Helvetica Neue" panose="02000503000000020004" pitchFamily="2" charset="0"/>
                        </a:rPr>
                        <a:t>NA</a:t>
                      </a:r>
                    </a:p>
                  </a:txBody>
                  <a:tcPr>
                    <a:solidFill>
                      <a:schemeClr val="bg2">
                        <a:lumMod val="90000"/>
                      </a:schemeClr>
                    </a:solidFill>
                  </a:tcPr>
                </a:tc>
                <a:extLst>
                  <a:ext uri="{0D108BD9-81ED-4DB2-BD59-A6C34878D82A}">
                    <a16:rowId xmlns:a16="http://schemas.microsoft.com/office/drawing/2014/main" val="772497947"/>
                  </a:ext>
                </a:extLst>
              </a:tr>
              <a:tr h="317318">
                <a:tc>
                  <a:txBody>
                    <a:bodyPr/>
                    <a:lstStyle/>
                    <a:p>
                      <a:r>
                        <a:rPr lang="en-GB" sz="1400" dirty="0">
                          <a:latin typeface="Helvetica Neue" panose="02000503000000020004" pitchFamily="2" charset="0"/>
                          <a:ea typeface="Helvetica Neue" panose="02000503000000020004" pitchFamily="2" charset="0"/>
                          <a:cs typeface="Helvetica Neue" panose="02000503000000020004" pitchFamily="2" charset="0"/>
                        </a:rPr>
                        <a:t>0003</a:t>
                      </a:r>
                    </a:p>
                  </a:txBody>
                  <a:tcPr/>
                </a:tc>
                <a:tc>
                  <a:txBody>
                    <a:bodyPr/>
                    <a:lstStyle/>
                    <a:p>
                      <a:r>
                        <a:rPr lang="en-GB" sz="1400" dirty="0">
                          <a:latin typeface="Helvetica Neue" panose="02000503000000020004" pitchFamily="2" charset="0"/>
                          <a:ea typeface="Helvetica Neue" panose="02000503000000020004" pitchFamily="2" charset="0"/>
                          <a:cs typeface="Helvetica Neue" panose="02000503000000020004" pitchFamily="2" charset="0"/>
                        </a:rPr>
                        <a:t>Spike</a:t>
                      </a:r>
                    </a:p>
                  </a:txBody>
                  <a:tcPr/>
                </a:tc>
                <a:tc>
                  <a:txBody>
                    <a:bodyPr/>
                    <a:lstStyle/>
                    <a:p>
                      <a:r>
                        <a:rPr lang="en-GB" sz="1400" dirty="0">
                          <a:latin typeface="Helvetica Neue" panose="02000503000000020004" pitchFamily="2" charset="0"/>
                          <a:ea typeface="Helvetica Neue" panose="02000503000000020004" pitchFamily="2" charset="0"/>
                          <a:cs typeface="Helvetica Neue" panose="02000503000000020004" pitchFamily="2" charset="0"/>
                        </a:rPr>
                        <a:t>19</a:t>
                      </a:r>
                    </a:p>
                  </a:txBody>
                  <a:tcPr/>
                </a:tc>
                <a:tc>
                  <a:txBody>
                    <a:bodyPr/>
                    <a:lstStyle/>
                    <a:p>
                      <a:r>
                        <a:rPr lang="en-GB" sz="1400" dirty="0">
                          <a:latin typeface="Helvetica Neue" panose="02000503000000020004" pitchFamily="2" charset="0"/>
                          <a:ea typeface="Helvetica Neue" panose="02000503000000020004" pitchFamily="2" charset="0"/>
                          <a:cs typeface="Helvetica Neue" panose="02000503000000020004" pitchFamily="2" charset="0"/>
                        </a:rPr>
                        <a:t>Male</a:t>
                      </a:r>
                    </a:p>
                  </a:txBody>
                  <a:tcPr/>
                </a:tc>
                <a:tc>
                  <a:txBody>
                    <a:bodyPr/>
                    <a:lstStyle/>
                    <a:p>
                      <a:r>
                        <a:rPr lang="en-GB" sz="1400" dirty="0">
                          <a:latin typeface="Helvetica Neue" panose="02000503000000020004" pitchFamily="2" charset="0"/>
                          <a:ea typeface="Helvetica Neue" panose="02000503000000020004" pitchFamily="2" charset="0"/>
                          <a:cs typeface="Helvetica Neue" panose="02000503000000020004" pitchFamily="2" charset="0"/>
                        </a:rPr>
                        <a:t>Political</a:t>
                      </a:r>
                    </a:p>
                  </a:txBody>
                  <a:tcPr/>
                </a:tc>
                <a:tc>
                  <a:txBody>
                    <a:bodyPr/>
                    <a:lstStyle/>
                    <a:p>
                      <a:r>
                        <a:rPr lang="en-GB" sz="1400" dirty="0">
                          <a:latin typeface="Helvetica Neue" panose="02000503000000020004" pitchFamily="2" charset="0"/>
                          <a:ea typeface="Helvetica Neue" panose="02000503000000020004" pitchFamily="2" charset="0"/>
                          <a:cs typeface="Helvetica Neue" panose="02000503000000020004" pitchFamily="2" charset="0"/>
                        </a:rPr>
                        <a:t>Yes</a:t>
                      </a:r>
                    </a:p>
                  </a:txBody>
                  <a:tcPr/>
                </a:tc>
                <a:extLst>
                  <a:ext uri="{0D108BD9-81ED-4DB2-BD59-A6C34878D82A}">
                    <a16:rowId xmlns:a16="http://schemas.microsoft.com/office/drawing/2014/main" val="2435630336"/>
                  </a:ext>
                </a:extLst>
              </a:tr>
              <a:tr h="317318">
                <a:tc>
                  <a:txBody>
                    <a:bodyPr/>
                    <a:lstStyle/>
                    <a:p>
                      <a:r>
                        <a:rPr lang="en-GB" sz="1400" dirty="0">
                          <a:latin typeface="Helvetica Neue" panose="02000503000000020004" pitchFamily="2" charset="0"/>
                          <a:ea typeface="Helvetica Neue" panose="02000503000000020004" pitchFamily="2" charset="0"/>
                          <a:cs typeface="Helvetica Neue" panose="02000503000000020004" pitchFamily="2" charset="0"/>
                        </a:rPr>
                        <a:t>0004</a:t>
                      </a:r>
                    </a:p>
                  </a:txBody>
                  <a:tcPr/>
                </a:tc>
                <a:tc>
                  <a:txBody>
                    <a:bodyPr/>
                    <a:lstStyle/>
                    <a:p>
                      <a:r>
                        <a:rPr lang="en-GB" sz="1400" dirty="0">
                          <a:latin typeface="Helvetica Neue" panose="02000503000000020004" pitchFamily="2" charset="0"/>
                          <a:ea typeface="Helvetica Neue" panose="02000503000000020004" pitchFamily="2" charset="0"/>
                          <a:cs typeface="Helvetica Neue" panose="02000503000000020004" pitchFamily="2" charset="0"/>
                        </a:rPr>
                        <a:t>Lara</a:t>
                      </a:r>
                    </a:p>
                  </a:txBody>
                  <a:tcPr/>
                </a:tc>
                <a:tc>
                  <a:txBody>
                    <a:bodyPr/>
                    <a:lstStyle/>
                    <a:p>
                      <a:r>
                        <a:rPr lang="en-GB" sz="1400" dirty="0">
                          <a:latin typeface="Helvetica Neue" panose="02000503000000020004" pitchFamily="2" charset="0"/>
                          <a:ea typeface="Helvetica Neue" panose="02000503000000020004" pitchFamily="2" charset="0"/>
                          <a:cs typeface="Helvetica Neue" panose="02000503000000020004" pitchFamily="2" charset="0"/>
                        </a:rPr>
                        <a:t>20</a:t>
                      </a:r>
                    </a:p>
                  </a:txBody>
                  <a:tcPr/>
                </a:tc>
                <a:tc>
                  <a:txBody>
                    <a:bodyPr/>
                    <a:lstStyle/>
                    <a:p>
                      <a:r>
                        <a:rPr lang="en-GB" sz="1400" dirty="0">
                          <a:latin typeface="Helvetica Neue" panose="02000503000000020004" pitchFamily="2" charset="0"/>
                          <a:ea typeface="Helvetica Neue" panose="02000503000000020004" pitchFamily="2" charset="0"/>
                          <a:cs typeface="Helvetica Neue" panose="02000503000000020004" pitchFamily="2" charset="0"/>
                        </a:rPr>
                        <a:t>Female</a:t>
                      </a:r>
                    </a:p>
                  </a:txBody>
                  <a:tcPr/>
                </a:tc>
                <a:tc>
                  <a:txBody>
                    <a:bodyPr/>
                    <a:lstStyle/>
                    <a:p>
                      <a:r>
                        <a:rPr lang="en-GB" sz="1400" dirty="0">
                          <a:latin typeface="Helvetica Neue" panose="02000503000000020004" pitchFamily="2" charset="0"/>
                          <a:ea typeface="Helvetica Neue" panose="02000503000000020004" pitchFamily="2" charset="0"/>
                          <a:cs typeface="Helvetica Neue" panose="02000503000000020004" pitchFamily="2" charset="0"/>
                        </a:rPr>
                        <a:t>Geography</a:t>
                      </a:r>
                    </a:p>
                  </a:txBody>
                  <a:tcPr/>
                </a:tc>
                <a:tc>
                  <a:txBody>
                    <a:bodyPr/>
                    <a:lstStyle/>
                    <a:p>
                      <a:r>
                        <a:rPr lang="en-GB" sz="1400" dirty="0">
                          <a:latin typeface="Helvetica Neue" panose="02000503000000020004" pitchFamily="2" charset="0"/>
                          <a:ea typeface="Helvetica Neue" panose="02000503000000020004" pitchFamily="2" charset="0"/>
                          <a:cs typeface="Helvetica Neue" panose="02000503000000020004" pitchFamily="2" charset="0"/>
                        </a:rPr>
                        <a:t>Yes</a:t>
                      </a:r>
                    </a:p>
                  </a:txBody>
                  <a:tcPr/>
                </a:tc>
                <a:extLst>
                  <a:ext uri="{0D108BD9-81ED-4DB2-BD59-A6C34878D82A}">
                    <a16:rowId xmlns:a16="http://schemas.microsoft.com/office/drawing/2014/main" val="1340207798"/>
                  </a:ext>
                </a:extLst>
              </a:tr>
              <a:tr h="317318">
                <a:tc>
                  <a:txBody>
                    <a:bodyPr/>
                    <a:lstStyle/>
                    <a:p>
                      <a:r>
                        <a:rPr lang="en-GB" sz="1400" dirty="0">
                          <a:latin typeface="Helvetica Neue" panose="02000503000000020004" pitchFamily="2" charset="0"/>
                          <a:ea typeface="Helvetica Neue" panose="02000503000000020004" pitchFamily="2" charset="0"/>
                          <a:cs typeface="Helvetica Neue" panose="02000503000000020004" pitchFamily="2" charset="0"/>
                        </a:rPr>
                        <a:t>0005</a:t>
                      </a:r>
                    </a:p>
                  </a:txBody>
                  <a:tcPr/>
                </a:tc>
                <a:tc>
                  <a:txBody>
                    <a:bodyPr/>
                    <a:lstStyle/>
                    <a:p>
                      <a:r>
                        <a:rPr lang="en-GB" sz="1400" dirty="0">
                          <a:latin typeface="Helvetica Neue" panose="02000503000000020004" pitchFamily="2" charset="0"/>
                          <a:ea typeface="Helvetica Neue" panose="02000503000000020004" pitchFamily="2" charset="0"/>
                          <a:cs typeface="Helvetica Neue" panose="02000503000000020004" pitchFamily="2" charset="0"/>
                        </a:rPr>
                        <a:t>Nana-Kwesi</a:t>
                      </a:r>
                    </a:p>
                  </a:txBody>
                  <a:tcPr/>
                </a:tc>
                <a:tc>
                  <a:txBody>
                    <a:bodyPr/>
                    <a:lstStyle/>
                    <a:p>
                      <a:r>
                        <a:rPr lang="en-GB" sz="1400" dirty="0">
                          <a:latin typeface="Helvetica Neue" panose="02000503000000020004" pitchFamily="2" charset="0"/>
                          <a:ea typeface="Helvetica Neue" panose="02000503000000020004" pitchFamily="2" charset="0"/>
                          <a:cs typeface="Helvetica Neue" panose="02000503000000020004" pitchFamily="2" charset="0"/>
                        </a:rPr>
                        <a:t>17</a:t>
                      </a:r>
                    </a:p>
                  </a:txBody>
                  <a:tcPr/>
                </a:tc>
                <a:tc>
                  <a:txBody>
                    <a:bodyPr/>
                    <a:lstStyle/>
                    <a:p>
                      <a:r>
                        <a:rPr lang="en-GB" sz="1400" dirty="0">
                          <a:latin typeface="Helvetica Neue" panose="02000503000000020004" pitchFamily="2" charset="0"/>
                          <a:ea typeface="Helvetica Neue" panose="02000503000000020004" pitchFamily="2" charset="0"/>
                          <a:cs typeface="Helvetica Neue" panose="02000503000000020004" pitchFamily="2" charset="0"/>
                        </a:rPr>
                        <a:t>Male</a:t>
                      </a:r>
                    </a:p>
                  </a:txBody>
                  <a:tcPr/>
                </a:tc>
                <a:tc>
                  <a:txBody>
                    <a:bodyPr/>
                    <a:lstStyle/>
                    <a:p>
                      <a:r>
                        <a:rPr lang="en-GB" sz="1400" dirty="0">
                          <a:latin typeface="Helvetica Neue" panose="02000503000000020004" pitchFamily="2" charset="0"/>
                          <a:ea typeface="Helvetica Neue" panose="02000503000000020004" pitchFamily="2" charset="0"/>
                          <a:cs typeface="Helvetica Neue" panose="02000503000000020004" pitchFamily="2" charset="0"/>
                        </a:rPr>
                        <a:t>Health</a:t>
                      </a:r>
                    </a:p>
                  </a:txBody>
                  <a:tcPr/>
                </a:tc>
                <a:tc>
                  <a:txBody>
                    <a:bodyPr/>
                    <a:lstStyle/>
                    <a:p>
                      <a:r>
                        <a:rPr lang="en-GB" sz="1400" dirty="0">
                          <a:latin typeface="Helvetica Neue" panose="02000503000000020004" pitchFamily="2" charset="0"/>
                          <a:ea typeface="Helvetica Neue" panose="02000503000000020004" pitchFamily="2" charset="0"/>
                          <a:cs typeface="Helvetica Neue" panose="02000503000000020004" pitchFamily="2" charset="0"/>
                        </a:rPr>
                        <a:t>No</a:t>
                      </a:r>
                    </a:p>
                  </a:txBody>
                  <a:tcPr/>
                </a:tc>
                <a:extLst>
                  <a:ext uri="{0D108BD9-81ED-4DB2-BD59-A6C34878D82A}">
                    <a16:rowId xmlns:a16="http://schemas.microsoft.com/office/drawing/2014/main" val="129856609"/>
                  </a:ext>
                </a:extLst>
              </a:tr>
              <a:tr h="317318">
                <a:tc>
                  <a:txBody>
                    <a:bodyPr/>
                    <a:lstStyle/>
                    <a:p>
                      <a:r>
                        <a:rPr lang="en-GB" sz="1400" dirty="0">
                          <a:latin typeface="Helvetica Neue" panose="02000503000000020004" pitchFamily="2" charset="0"/>
                          <a:ea typeface="Helvetica Neue" panose="02000503000000020004" pitchFamily="2" charset="0"/>
                          <a:cs typeface="Helvetica Neue" panose="02000503000000020004" pitchFamily="2" charset="0"/>
                        </a:rPr>
                        <a:t>0006</a:t>
                      </a:r>
                    </a:p>
                  </a:txBody>
                  <a:tcPr/>
                </a:tc>
                <a:tc>
                  <a:txBody>
                    <a:bodyPr/>
                    <a:lstStyle/>
                    <a:p>
                      <a:r>
                        <a:rPr lang="en-GB" sz="1400" dirty="0" err="1">
                          <a:latin typeface="Helvetica Neue" panose="02000503000000020004" pitchFamily="2" charset="0"/>
                          <a:ea typeface="Helvetica Neue" panose="02000503000000020004" pitchFamily="2" charset="0"/>
                          <a:cs typeface="Helvetica Neue" panose="02000503000000020004" pitchFamily="2" charset="0"/>
                        </a:rPr>
                        <a:t>Xiaoyu</a:t>
                      </a:r>
                      <a:endParaRPr lang="en-GB" sz="1400" dirty="0">
                        <a:latin typeface="Helvetica Neue" panose="02000503000000020004" pitchFamily="2" charset="0"/>
                        <a:ea typeface="Helvetica Neue" panose="02000503000000020004" pitchFamily="2" charset="0"/>
                        <a:cs typeface="Helvetica Neue" panose="02000503000000020004" pitchFamily="2" charset="0"/>
                      </a:endParaRPr>
                    </a:p>
                  </a:txBody>
                  <a:tcPr/>
                </a:tc>
                <a:tc>
                  <a:txBody>
                    <a:bodyPr/>
                    <a:lstStyle/>
                    <a:p>
                      <a:r>
                        <a:rPr lang="en-GB" sz="1400" dirty="0">
                          <a:latin typeface="Helvetica Neue" panose="02000503000000020004" pitchFamily="2" charset="0"/>
                          <a:ea typeface="Helvetica Neue" panose="02000503000000020004" pitchFamily="2" charset="0"/>
                          <a:cs typeface="Helvetica Neue" panose="02000503000000020004" pitchFamily="2" charset="0"/>
                        </a:rPr>
                        <a:t>23</a:t>
                      </a:r>
                    </a:p>
                  </a:txBody>
                  <a:tcPr/>
                </a:tc>
                <a:tc>
                  <a:txBody>
                    <a:bodyPr/>
                    <a:lstStyle/>
                    <a:p>
                      <a:r>
                        <a:rPr lang="en-GB" sz="1400" dirty="0">
                          <a:latin typeface="Helvetica Neue" panose="02000503000000020004" pitchFamily="2" charset="0"/>
                          <a:ea typeface="Helvetica Neue" panose="02000503000000020004" pitchFamily="2" charset="0"/>
                          <a:cs typeface="Helvetica Neue" panose="02000503000000020004" pitchFamily="2" charset="0"/>
                        </a:rPr>
                        <a:t>Female</a:t>
                      </a:r>
                    </a:p>
                  </a:txBody>
                  <a:tcPr/>
                </a:tc>
                <a:tc>
                  <a:txBody>
                    <a:bodyPr/>
                    <a:lstStyle/>
                    <a:p>
                      <a:r>
                        <a:rPr lang="en-GB" sz="1400" dirty="0">
                          <a:latin typeface="Helvetica Neue" panose="02000503000000020004" pitchFamily="2" charset="0"/>
                          <a:ea typeface="Helvetica Neue" panose="02000503000000020004" pitchFamily="2" charset="0"/>
                          <a:cs typeface="Helvetica Neue" panose="02000503000000020004" pitchFamily="2" charset="0"/>
                        </a:rPr>
                        <a:t>Geography</a:t>
                      </a:r>
                    </a:p>
                  </a:txBody>
                  <a:tcPr/>
                </a:tc>
                <a:tc>
                  <a:txBody>
                    <a:bodyPr/>
                    <a:lstStyle/>
                    <a:p>
                      <a:r>
                        <a:rPr lang="en-GB" sz="1400" dirty="0">
                          <a:latin typeface="Helvetica Neue" panose="02000503000000020004" pitchFamily="2" charset="0"/>
                          <a:ea typeface="Helvetica Neue" panose="02000503000000020004" pitchFamily="2" charset="0"/>
                          <a:cs typeface="Helvetica Neue" panose="02000503000000020004" pitchFamily="2" charset="0"/>
                        </a:rPr>
                        <a:t>NA</a:t>
                      </a:r>
                    </a:p>
                  </a:txBody>
                  <a:tcPr>
                    <a:solidFill>
                      <a:schemeClr val="bg2">
                        <a:lumMod val="90000"/>
                      </a:schemeClr>
                    </a:solidFill>
                  </a:tcPr>
                </a:tc>
                <a:extLst>
                  <a:ext uri="{0D108BD9-81ED-4DB2-BD59-A6C34878D82A}">
                    <a16:rowId xmlns:a16="http://schemas.microsoft.com/office/drawing/2014/main" val="2110649772"/>
                  </a:ext>
                </a:extLst>
              </a:tr>
            </a:tbl>
          </a:graphicData>
        </a:graphic>
      </p:graphicFrame>
      <p:graphicFrame>
        <p:nvGraphicFramePr>
          <p:cNvPr id="4" name="Table 4">
            <a:extLst>
              <a:ext uri="{FF2B5EF4-FFF2-40B4-BE49-F238E27FC236}">
                <a16:creationId xmlns:a16="http://schemas.microsoft.com/office/drawing/2014/main" id="{B6E330B1-3E43-C565-5EC1-D53BF86E749D}"/>
              </a:ext>
            </a:extLst>
          </p:cNvPr>
          <p:cNvGraphicFramePr>
            <a:graphicFrameLocks noGrp="1"/>
          </p:cNvGraphicFramePr>
          <p:nvPr>
            <p:extLst>
              <p:ext uri="{D42A27DB-BD31-4B8C-83A1-F6EECF244321}">
                <p14:modId xmlns:p14="http://schemas.microsoft.com/office/powerpoint/2010/main" val="1282863961"/>
              </p:ext>
            </p:extLst>
          </p:nvPr>
        </p:nvGraphicFramePr>
        <p:xfrm>
          <a:off x="102487" y="2559036"/>
          <a:ext cx="5445556" cy="4208505"/>
        </p:xfrm>
        <a:graphic>
          <a:graphicData uri="http://schemas.openxmlformats.org/drawingml/2006/table">
            <a:tbl>
              <a:tblPr firstRow="1" bandRow="1">
                <a:tableStyleId>{2D5ABB26-0587-4C30-8999-92F81FD0307C}</a:tableStyleId>
              </a:tblPr>
              <a:tblGrid>
                <a:gridCol w="1619134">
                  <a:extLst>
                    <a:ext uri="{9D8B030D-6E8A-4147-A177-3AD203B41FA5}">
                      <a16:colId xmlns:a16="http://schemas.microsoft.com/office/drawing/2014/main" val="3320201880"/>
                    </a:ext>
                  </a:extLst>
                </a:gridCol>
                <a:gridCol w="3826422">
                  <a:extLst>
                    <a:ext uri="{9D8B030D-6E8A-4147-A177-3AD203B41FA5}">
                      <a16:colId xmlns:a16="http://schemas.microsoft.com/office/drawing/2014/main" val="1130884425"/>
                    </a:ext>
                  </a:extLst>
                </a:gridCol>
              </a:tblGrid>
              <a:tr h="280567">
                <a:tc>
                  <a:txBody>
                    <a:bodyPr/>
                    <a:lstStyle/>
                    <a:p>
                      <a:r>
                        <a:rPr lang="en-GB" sz="1000" b="1" i="0" dirty="0">
                          <a:latin typeface="Helvetica Neue" panose="02000503000000020004" pitchFamily="2" charset="0"/>
                          <a:ea typeface="Helvetica Neue" panose="02000503000000020004" pitchFamily="2" charset="0"/>
                          <a:cs typeface="Helvetica Neue" panose="02000503000000020004" pitchFamily="2" charset="0"/>
                        </a:rPr>
                        <a:t>Characteristic</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sz="1000" b="1" i="0" dirty="0">
                          <a:latin typeface="Helvetica Neue" panose="02000503000000020004" pitchFamily="2" charset="0"/>
                          <a:ea typeface="Helvetica Neue" panose="02000503000000020004" pitchFamily="2" charset="0"/>
                          <a:cs typeface="Helvetica Neue" panose="02000503000000020004" pitchFamily="2" charset="0"/>
                        </a:rPr>
                        <a:t>Breakdown on what’s present in the dataset</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34627946"/>
                  </a:ext>
                </a:extLst>
              </a:tr>
              <a:tr h="280567">
                <a:tc>
                  <a:txBody>
                    <a:bodyPr/>
                    <a:lstStyle/>
                    <a:p>
                      <a:r>
                        <a:rPr lang="en-GB" sz="1000" b="1" i="0" dirty="0">
                          <a:latin typeface="Helvetica Neue" panose="02000503000000020004" pitchFamily="2" charset="0"/>
                          <a:ea typeface="Helvetica Neue" panose="02000503000000020004" pitchFamily="2" charset="0"/>
                          <a:cs typeface="Helvetica Neue" panose="02000503000000020004" pitchFamily="2" charset="0"/>
                        </a:rPr>
                        <a:t>Age (in years)</a:t>
                      </a:r>
                    </a:p>
                  </a:txBody>
                  <a:tcPr>
                    <a:lnT w="12700" cap="flat" cmpd="sng" algn="ctr">
                      <a:solidFill>
                        <a:schemeClr val="tx1"/>
                      </a:solidFill>
                      <a:prstDash val="solid"/>
                      <a:round/>
                      <a:headEnd type="none" w="med" len="med"/>
                      <a:tailEnd type="none" w="med" len="med"/>
                    </a:lnT>
                  </a:tcPr>
                </a:tc>
                <a:tc>
                  <a:txBody>
                    <a:bodyPr/>
                    <a:lstStyle/>
                    <a:p>
                      <a:r>
                        <a:rPr lang="en-GB" sz="1000" b="0" i="0" dirty="0">
                          <a:latin typeface="Helvetica Neue" panose="02000503000000020004" pitchFamily="2" charset="0"/>
                          <a:ea typeface="Helvetica Neue" panose="02000503000000020004" pitchFamily="2" charset="0"/>
                          <a:cs typeface="Helvetica Neue" panose="02000503000000020004" pitchFamily="2" charset="0"/>
                        </a:rPr>
                        <a:t> Mean 19.7 (n = 5, 1 missing) </a:t>
                      </a: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543825875"/>
                  </a:ext>
                </a:extLst>
              </a:tr>
              <a:tr h="280567">
                <a:tc>
                  <a:txBody>
                    <a:bodyPr/>
                    <a:lstStyle/>
                    <a:p>
                      <a:r>
                        <a:rPr lang="en-GB" sz="1000" b="1" i="0" dirty="0">
                          <a:latin typeface="Helvetica Neue" panose="02000503000000020004" pitchFamily="2" charset="0"/>
                          <a:ea typeface="Helvetica Neue" panose="02000503000000020004" pitchFamily="2" charset="0"/>
                          <a:cs typeface="Helvetica Neue" panose="02000503000000020004" pitchFamily="2" charset="0"/>
                        </a:rPr>
                        <a:t>Gender</a:t>
                      </a:r>
                    </a:p>
                  </a:txBody>
                  <a:tcPr/>
                </a:tc>
                <a:tc>
                  <a:txBody>
                    <a:bodyPr/>
                    <a:lstStyle/>
                    <a:p>
                      <a:endParaRPr lang="en-GB" sz="1000" b="0" i="0" dirty="0">
                        <a:latin typeface="Helvetica Neue" panose="02000503000000020004" pitchFamily="2" charset="0"/>
                        <a:ea typeface="Helvetica Neue" panose="02000503000000020004" pitchFamily="2" charset="0"/>
                        <a:cs typeface="Helvetica Neue" panose="02000503000000020004" pitchFamily="2" charset="0"/>
                      </a:endParaRPr>
                    </a:p>
                  </a:txBody>
                  <a:tcPr/>
                </a:tc>
                <a:extLst>
                  <a:ext uri="{0D108BD9-81ED-4DB2-BD59-A6C34878D82A}">
                    <a16:rowId xmlns:a16="http://schemas.microsoft.com/office/drawing/2014/main" val="1016384087"/>
                  </a:ext>
                </a:extLst>
              </a:tr>
              <a:tr h="280567">
                <a:tc>
                  <a:txBody>
                    <a:bodyPr/>
                    <a:lstStyle/>
                    <a:p>
                      <a:r>
                        <a:rPr lang="en-GB" sz="1000" b="0" i="0" dirty="0">
                          <a:latin typeface="Helvetica Neue" panose="02000503000000020004" pitchFamily="2" charset="0"/>
                          <a:ea typeface="Helvetica Neue" panose="02000503000000020004" pitchFamily="2" charset="0"/>
                          <a:cs typeface="Helvetica Neue" panose="02000503000000020004" pitchFamily="2" charset="0"/>
                        </a:rPr>
                        <a:t>  Women</a:t>
                      </a:r>
                    </a:p>
                  </a:txBody>
                  <a:tcPr/>
                </a:tc>
                <a:tc>
                  <a:txBody>
                    <a:bodyPr/>
                    <a:lstStyle/>
                    <a:p>
                      <a:r>
                        <a:rPr lang="en-GB" sz="1000" b="0" i="0" dirty="0">
                          <a:latin typeface="Helvetica Neue" panose="02000503000000020004" pitchFamily="2" charset="0"/>
                          <a:ea typeface="Helvetica Neue" panose="02000503000000020004" pitchFamily="2" charset="0"/>
                          <a:cs typeface="Helvetica Neue" panose="02000503000000020004" pitchFamily="2" charset="0"/>
                        </a:rPr>
                        <a:t>4 (66%)</a:t>
                      </a:r>
                    </a:p>
                  </a:txBody>
                  <a:tcPr/>
                </a:tc>
                <a:extLst>
                  <a:ext uri="{0D108BD9-81ED-4DB2-BD59-A6C34878D82A}">
                    <a16:rowId xmlns:a16="http://schemas.microsoft.com/office/drawing/2014/main" val="487037251"/>
                  </a:ext>
                </a:extLst>
              </a:tr>
              <a:tr h="280567">
                <a:tc>
                  <a:txBody>
                    <a:bodyPr/>
                    <a:lstStyle/>
                    <a:p>
                      <a:r>
                        <a:rPr lang="en-GB" sz="1000" b="0" i="0" dirty="0">
                          <a:latin typeface="Helvetica Neue" panose="02000503000000020004" pitchFamily="2" charset="0"/>
                          <a:ea typeface="Helvetica Neue" panose="02000503000000020004" pitchFamily="2" charset="0"/>
                          <a:cs typeface="Helvetica Neue" panose="02000503000000020004" pitchFamily="2" charset="0"/>
                        </a:rPr>
                        <a:t>  Men</a:t>
                      </a:r>
                    </a:p>
                  </a:txBody>
                  <a:tcPr/>
                </a:tc>
                <a:tc>
                  <a:txBody>
                    <a:bodyPr/>
                    <a:lstStyle/>
                    <a:p>
                      <a:r>
                        <a:rPr lang="en-GB" sz="1000" b="0" i="0" dirty="0">
                          <a:latin typeface="Helvetica Neue" panose="02000503000000020004" pitchFamily="2" charset="0"/>
                          <a:ea typeface="Helvetica Neue" panose="02000503000000020004" pitchFamily="2" charset="0"/>
                          <a:cs typeface="Helvetica Neue" panose="02000503000000020004" pitchFamily="2" charset="0"/>
                        </a:rPr>
                        <a:t>2 (33%)</a:t>
                      </a:r>
                    </a:p>
                  </a:txBody>
                  <a:tcPr/>
                </a:tc>
                <a:extLst>
                  <a:ext uri="{0D108BD9-81ED-4DB2-BD59-A6C34878D82A}">
                    <a16:rowId xmlns:a16="http://schemas.microsoft.com/office/drawing/2014/main" val="2384924885"/>
                  </a:ext>
                </a:extLst>
              </a:tr>
              <a:tr h="280567">
                <a:tc>
                  <a:txBody>
                    <a:bodyPr/>
                    <a:lstStyle/>
                    <a:p>
                      <a:r>
                        <a:rPr lang="en-GB" sz="1000" b="0" i="0" dirty="0">
                          <a:latin typeface="Helvetica Neue" panose="02000503000000020004" pitchFamily="2" charset="0"/>
                          <a:ea typeface="Helvetica Neue" panose="02000503000000020004" pitchFamily="2" charset="0"/>
                          <a:cs typeface="Helvetica Neue" panose="02000503000000020004" pitchFamily="2" charset="0"/>
                        </a:rPr>
                        <a:t>  Missing/Unknown</a:t>
                      </a:r>
                    </a:p>
                  </a:txBody>
                  <a:tcPr/>
                </a:tc>
                <a:tc>
                  <a:txBody>
                    <a:bodyPr/>
                    <a:lstStyle/>
                    <a:p>
                      <a:r>
                        <a:rPr lang="en-GB" sz="1000" b="0" i="0" dirty="0">
                          <a:latin typeface="Helvetica Neue" panose="02000503000000020004" pitchFamily="2" charset="0"/>
                          <a:ea typeface="Helvetica Neue" panose="02000503000000020004" pitchFamily="2" charset="0"/>
                          <a:cs typeface="Helvetica Neue" panose="02000503000000020004" pitchFamily="2" charset="0"/>
                        </a:rPr>
                        <a:t>0 (0%)</a:t>
                      </a:r>
                    </a:p>
                  </a:txBody>
                  <a:tcPr/>
                </a:tc>
                <a:extLst>
                  <a:ext uri="{0D108BD9-81ED-4DB2-BD59-A6C34878D82A}">
                    <a16:rowId xmlns:a16="http://schemas.microsoft.com/office/drawing/2014/main" val="1361886172"/>
                  </a:ext>
                </a:extLst>
              </a:tr>
              <a:tr h="280567">
                <a:tc>
                  <a:txBody>
                    <a:bodyPr/>
                    <a:lstStyle/>
                    <a:p>
                      <a:r>
                        <a:rPr lang="en-GB" sz="1000" b="1" i="0" dirty="0">
                          <a:latin typeface="Helvetica Neue" panose="02000503000000020004" pitchFamily="2" charset="0"/>
                          <a:ea typeface="Helvetica Neue" panose="02000503000000020004" pitchFamily="2" charset="0"/>
                          <a:cs typeface="Helvetica Neue" panose="02000503000000020004" pitchFamily="2" charset="0"/>
                        </a:rPr>
                        <a:t>Pathway</a:t>
                      </a:r>
                    </a:p>
                  </a:txBody>
                  <a:tcPr/>
                </a:tc>
                <a:tc>
                  <a:txBody>
                    <a:bodyPr/>
                    <a:lstStyle/>
                    <a:p>
                      <a:endParaRPr lang="en-GB" sz="1000" b="0" i="0" dirty="0">
                        <a:latin typeface="Helvetica Neue" panose="02000503000000020004" pitchFamily="2" charset="0"/>
                        <a:ea typeface="Helvetica Neue" panose="02000503000000020004" pitchFamily="2" charset="0"/>
                        <a:cs typeface="Helvetica Neue" panose="02000503000000020004" pitchFamily="2" charset="0"/>
                      </a:endParaRPr>
                    </a:p>
                  </a:txBody>
                  <a:tcPr/>
                </a:tc>
                <a:extLst>
                  <a:ext uri="{0D108BD9-81ED-4DB2-BD59-A6C34878D82A}">
                    <a16:rowId xmlns:a16="http://schemas.microsoft.com/office/drawing/2014/main" val="3501072471"/>
                  </a:ext>
                </a:extLst>
              </a:tr>
              <a:tr h="280567">
                <a:tc>
                  <a:txBody>
                    <a:bodyPr/>
                    <a:lstStyle/>
                    <a:p>
                      <a:r>
                        <a:rPr lang="en-GB" sz="1000" b="0" i="0" dirty="0">
                          <a:latin typeface="Helvetica Neue" panose="02000503000000020004" pitchFamily="2" charset="0"/>
                          <a:ea typeface="Helvetica Neue" panose="02000503000000020004" pitchFamily="2" charset="0"/>
                          <a:cs typeface="Helvetica Neue" panose="02000503000000020004" pitchFamily="2" charset="0"/>
                        </a:rPr>
                        <a:t>  Political</a:t>
                      </a:r>
                    </a:p>
                  </a:txBody>
                  <a:tcPr/>
                </a:tc>
                <a:tc>
                  <a:txBody>
                    <a:bodyPr/>
                    <a:lstStyle/>
                    <a:p>
                      <a:r>
                        <a:rPr lang="en-GB" sz="1000" b="0" i="0" dirty="0">
                          <a:latin typeface="Helvetica Neue" panose="02000503000000020004" pitchFamily="2" charset="0"/>
                          <a:ea typeface="Helvetica Neue" panose="02000503000000020004" pitchFamily="2" charset="0"/>
                          <a:cs typeface="Helvetica Neue" panose="02000503000000020004" pitchFamily="2" charset="0"/>
                        </a:rPr>
                        <a:t>1 (16.5%)</a:t>
                      </a:r>
                    </a:p>
                  </a:txBody>
                  <a:tcPr/>
                </a:tc>
                <a:extLst>
                  <a:ext uri="{0D108BD9-81ED-4DB2-BD59-A6C34878D82A}">
                    <a16:rowId xmlns:a16="http://schemas.microsoft.com/office/drawing/2014/main" val="2895599993"/>
                  </a:ext>
                </a:extLst>
              </a:tr>
              <a:tr h="280567">
                <a:tc>
                  <a:txBody>
                    <a:bodyPr/>
                    <a:lstStyle/>
                    <a:p>
                      <a:r>
                        <a:rPr lang="en-GB" sz="1000" b="0" i="0" dirty="0">
                          <a:latin typeface="Helvetica Neue" panose="02000503000000020004" pitchFamily="2" charset="0"/>
                          <a:ea typeface="Helvetica Neue" panose="02000503000000020004" pitchFamily="2" charset="0"/>
                          <a:cs typeface="Helvetica Neue" panose="02000503000000020004" pitchFamily="2" charset="0"/>
                        </a:rPr>
                        <a:t>  Health</a:t>
                      </a:r>
                    </a:p>
                  </a:txBody>
                  <a:tcPr/>
                </a:tc>
                <a:tc>
                  <a:txBody>
                    <a:bodyPr/>
                    <a:lstStyle/>
                    <a:p>
                      <a:r>
                        <a:rPr lang="en-GB" sz="1000" b="0" i="0" dirty="0">
                          <a:latin typeface="Helvetica Neue" panose="02000503000000020004" pitchFamily="2" charset="0"/>
                          <a:ea typeface="Helvetica Neue" panose="02000503000000020004" pitchFamily="2" charset="0"/>
                          <a:cs typeface="Helvetica Neue" panose="02000503000000020004" pitchFamily="2" charset="0"/>
                        </a:rPr>
                        <a:t>1 (16.5%)</a:t>
                      </a:r>
                    </a:p>
                  </a:txBody>
                  <a:tcPr/>
                </a:tc>
                <a:extLst>
                  <a:ext uri="{0D108BD9-81ED-4DB2-BD59-A6C34878D82A}">
                    <a16:rowId xmlns:a16="http://schemas.microsoft.com/office/drawing/2014/main" val="3971912486"/>
                  </a:ext>
                </a:extLst>
              </a:tr>
              <a:tr h="280567">
                <a:tc>
                  <a:txBody>
                    <a:bodyPr/>
                    <a:lstStyle/>
                    <a:p>
                      <a:r>
                        <a:rPr lang="en-GB" sz="1000" b="0" i="0" dirty="0">
                          <a:latin typeface="Helvetica Neue" panose="02000503000000020004" pitchFamily="2" charset="0"/>
                          <a:ea typeface="Helvetica Neue" panose="02000503000000020004" pitchFamily="2" charset="0"/>
                          <a:cs typeface="Helvetica Neue" panose="02000503000000020004" pitchFamily="2" charset="0"/>
                        </a:rPr>
                        <a:t>  Geography</a:t>
                      </a:r>
                    </a:p>
                  </a:txBody>
                  <a:tcPr/>
                </a:tc>
                <a:tc>
                  <a:txBody>
                    <a:bodyPr/>
                    <a:lstStyle/>
                    <a:p>
                      <a:r>
                        <a:rPr lang="en-GB" sz="1000" b="0" i="0" dirty="0">
                          <a:latin typeface="Helvetica Neue" panose="02000503000000020004" pitchFamily="2" charset="0"/>
                          <a:ea typeface="Helvetica Neue" panose="02000503000000020004" pitchFamily="2" charset="0"/>
                          <a:cs typeface="Helvetica Neue" panose="02000503000000020004" pitchFamily="2" charset="0"/>
                        </a:rPr>
                        <a:t>2 (33%)</a:t>
                      </a:r>
                    </a:p>
                  </a:txBody>
                  <a:tcPr/>
                </a:tc>
                <a:extLst>
                  <a:ext uri="{0D108BD9-81ED-4DB2-BD59-A6C34878D82A}">
                    <a16:rowId xmlns:a16="http://schemas.microsoft.com/office/drawing/2014/main" val="1926482374"/>
                  </a:ext>
                </a:extLst>
              </a:tr>
              <a:tr h="280567">
                <a:tc>
                  <a:txBody>
                    <a:bodyPr/>
                    <a:lstStyle/>
                    <a:p>
                      <a:r>
                        <a:rPr lang="en-GB" sz="1000" b="0" i="0" dirty="0">
                          <a:latin typeface="Helvetica Neue" panose="02000503000000020004" pitchFamily="2" charset="0"/>
                          <a:ea typeface="Helvetica Neue" panose="02000503000000020004" pitchFamily="2" charset="0"/>
                          <a:cs typeface="Helvetica Neue" panose="02000503000000020004" pitchFamily="2" charset="0"/>
                        </a:rPr>
                        <a:t>  Missing/Unknown</a:t>
                      </a:r>
                    </a:p>
                  </a:txBody>
                  <a:tcPr/>
                </a:tc>
                <a:tc>
                  <a:txBody>
                    <a:bodyPr/>
                    <a:lstStyle/>
                    <a:p>
                      <a:r>
                        <a:rPr lang="en-GB" sz="1000" b="0" i="0" dirty="0">
                          <a:latin typeface="Helvetica Neue" panose="02000503000000020004" pitchFamily="2" charset="0"/>
                          <a:ea typeface="Helvetica Neue" panose="02000503000000020004" pitchFamily="2" charset="0"/>
                          <a:cs typeface="Helvetica Neue" panose="02000503000000020004" pitchFamily="2" charset="0"/>
                        </a:rPr>
                        <a:t>2 (33%)</a:t>
                      </a:r>
                    </a:p>
                  </a:txBody>
                  <a:tcPr/>
                </a:tc>
                <a:extLst>
                  <a:ext uri="{0D108BD9-81ED-4DB2-BD59-A6C34878D82A}">
                    <a16:rowId xmlns:a16="http://schemas.microsoft.com/office/drawing/2014/main" val="1608246294"/>
                  </a:ext>
                </a:extLst>
              </a:tr>
              <a:tr h="280567">
                <a:tc>
                  <a:txBody>
                    <a:bodyPr/>
                    <a:lstStyle/>
                    <a:p>
                      <a:r>
                        <a:rPr lang="en-GB" sz="1000" b="1" i="0" dirty="0">
                          <a:latin typeface="Helvetica Neue" panose="02000503000000020004" pitchFamily="2" charset="0"/>
                          <a:ea typeface="Helvetica Neue" panose="02000503000000020004" pitchFamily="2" charset="0"/>
                          <a:cs typeface="Helvetica Neue" panose="02000503000000020004" pitchFamily="2" charset="0"/>
                        </a:rPr>
                        <a:t>Gamer Status</a:t>
                      </a:r>
                    </a:p>
                  </a:txBody>
                  <a:tcPr/>
                </a:tc>
                <a:tc>
                  <a:txBody>
                    <a:bodyPr/>
                    <a:lstStyle/>
                    <a:p>
                      <a:endParaRPr lang="en-GB" sz="1000" b="0" i="0" dirty="0">
                        <a:latin typeface="Helvetica Neue" panose="02000503000000020004" pitchFamily="2" charset="0"/>
                        <a:ea typeface="Helvetica Neue" panose="02000503000000020004" pitchFamily="2" charset="0"/>
                        <a:cs typeface="Helvetica Neue" panose="02000503000000020004" pitchFamily="2" charset="0"/>
                      </a:endParaRPr>
                    </a:p>
                  </a:txBody>
                  <a:tcPr/>
                </a:tc>
                <a:extLst>
                  <a:ext uri="{0D108BD9-81ED-4DB2-BD59-A6C34878D82A}">
                    <a16:rowId xmlns:a16="http://schemas.microsoft.com/office/drawing/2014/main" val="2183713286"/>
                  </a:ext>
                </a:extLst>
              </a:tr>
              <a:tr h="280567">
                <a:tc>
                  <a:txBody>
                    <a:bodyPr/>
                    <a:lstStyle/>
                    <a:p>
                      <a:r>
                        <a:rPr lang="en-GB" sz="1000" b="0" i="0" dirty="0">
                          <a:latin typeface="Helvetica Neue" panose="02000503000000020004" pitchFamily="2" charset="0"/>
                          <a:ea typeface="Helvetica Neue" panose="02000503000000020004" pitchFamily="2" charset="0"/>
                          <a:cs typeface="Helvetica Neue" panose="02000503000000020004" pitchFamily="2" charset="0"/>
                        </a:rPr>
                        <a:t>  Yes</a:t>
                      </a:r>
                    </a:p>
                  </a:txBody>
                  <a:tcPr/>
                </a:tc>
                <a:tc>
                  <a:txBody>
                    <a:bodyPr/>
                    <a:lstStyle/>
                    <a:p>
                      <a:r>
                        <a:rPr lang="en-GB" sz="1000" b="0" i="0" dirty="0">
                          <a:latin typeface="Helvetica Neue" panose="02000503000000020004" pitchFamily="2" charset="0"/>
                          <a:ea typeface="Helvetica Neue" panose="02000503000000020004" pitchFamily="2" charset="0"/>
                          <a:cs typeface="Helvetica Neue" panose="02000503000000020004" pitchFamily="2" charset="0"/>
                        </a:rPr>
                        <a:t>2 (33%)</a:t>
                      </a:r>
                    </a:p>
                  </a:txBody>
                  <a:tcPr/>
                </a:tc>
                <a:extLst>
                  <a:ext uri="{0D108BD9-81ED-4DB2-BD59-A6C34878D82A}">
                    <a16:rowId xmlns:a16="http://schemas.microsoft.com/office/drawing/2014/main" val="3620872153"/>
                  </a:ext>
                </a:extLst>
              </a:tr>
              <a:tr h="280567">
                <a:tc>
                  <a:txBody>
                    <a:bodyPr/>
                    <a:lstStyle/>
                    <a:p>
                      <a:r>
                        <a:rPr lang="en-GB" sz="1000" b="0" i="0" dirty="0">
                          <a:latin typeface="Helvetica Neue" panose="02000503000000020004" pitchFamily="2" charset="0"/>
                          <a:ea typeface="Helvetica Neue" panose="02000503000000020004" pitchFamily="2" charset="0"/>
                          <a:cs typeface="Helvetica Neue" panose="02000503000000020004" pitchFamily="2" charset="0"/>
                        </a:rPr>
                        <a:t>  No</a:t>
                      </a:r>
                    </a:p>
                  </a:txBody>
                  <a:tcPr/>
                </a:tc>
                <a:tc>
                  <a:txBody>
                    <a:bodyPr/>
                    <a:lstStyle/>
                    <a:p>
                      <a:r>
                        <a:rPr lang="en-GB" sz="1000" b="0" i="0" dirty="0">
                          <a:latin typeface="Helvetica Neue" panose="02000503000000020004" pitchFamily="2" charset="0"/>
                          <a:ea typeface="Helvetica Neue" panose="02000503000000020004" pitchFamily="2" charset="0"/>
                          <a:cs typeface="Helvetica Neue" panose="02000503000000020004" pitchFamily="2" charset="0"/>
                        </a:rPr>
                        <a:t>2 (33%)</a:t>
                      </a:r>
                    </a:p>
                  </a:txBody>
                  <a:tcPr/>
                </a:tc>
                <a:extLst>
                  <a:ext uri="{0D108BD9-81ED-4DB2-BD59-A6C34878D82A}">
                    <a16:rowId xmlns:a16="http://schemas.microsoft.com/office/drawing/2014/main" val="20106747"/>
                  </a:ext>
                </a:extLst>
              </a:tr>
              <a:tr h="280567">
                <a:tc>
                  <a:txBody>
                    <a:bodyPr/>
                    <a:lstStyle/>
                    <a:p>
                      <a:r>
                        <a:rPr lang="en-GB" sz="1000" b="0" i="0" dirty="0">
                          <a:latin typeface="Helvetica Neue" panose="02000503000000020004" pitchFamily="2" charset="0"/>
                          <a:ea typeface="Helvetica Neue" panose="02000503000000020004" pitchFamily="2" charset="0"/>
                          <a:cs typeface="Helvetica Neue" panose="02000503000000020004" pitchFamily="2" charset="0"/>
                        </a:rPr>
                        <a:t>  Missing/Unknown</a:t>
                      </a:r>
                    </a:p>
                  </a:txBody>
                  <a:tcPr>
                    <a:lnB w="12700" cap="flat" cmpd="sng" algn="ctr">
                      <a:solidFill>
                        <a:schemeClr val="tx1"/>
                      </a:solidFill>
                      <a:prstDash val="solid"/>
                      <a:round/>
                      <a:headEnd type="none" w="med" len="med"/>
                      <a:tailEnd type="none" w="med" len="med"/>
                    </a:lnB>
                  </a:tcPr>
                </a:tc>
                <a:tc>
                  <a:txBody>
                    <a:bodyPr/>
                    <a:lstStyle/>
                    <a:p>
                      <a:r>
                        <a:rPr lang="en-GB" sz="1000" b="0" i="0" dirty="0">
                          <a:latin typeface="Helvetica Neue" panose="02000503000000020004" pitchFamily="2" charset="0"/>
                          <a:ea typeface="Helvetica Neue" panose="02000503000000020004" pitchFamily="2" charset="0"/>
                          <a:cs typeface="Helvetica Neue" panose="02000503000000020004" pitchFamily="2" charset="0"/>
                        </a:rPr>
                        <a:t>2 (33%)</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31322039"/>
                  </a:ext>
                </a:extLst>
              </a:tr>
            </a:tbl>
          </a:graphicData>
        </a:graphic>
      </p:graphicFrame>
      <p:sp>
        <p:nvSpPr>
          <p:cNvPr id="6" name="TextBox 5">
            <a:extLst>
              <a:ext uri="{FF2B5EF4-FFF2-40B4-BE49-F238E27FC236}">
                <a16:creationId xmlns:a16="http://schemas.microsoft.com/office/drawing/2014/main" id="{FFA92300-22B5-EE85-D91B-FB10E1EC2F06}"/>
              </a:ext>
            </a:extLst>
          </p:cNvPr>
          <p:cNvSpPr txBox="1"/>
          <p:nvPr/>
        </p:nvSpPr>
        <p:spPr>
          <a:xfrm>
            <a:off x="8548099" y="78180"/>
            <a:ext cx="1921267" cy="369332"/>
          </a:xfrm>
          <a:prstGeom prst="rect">
            <a:avLst/>
          </a:prstGeom>
          <a:noFill/>
        </p:spPr>
        <p:txBody>
          <a:bodyPr wrap="square" rtlCol="0">
            <a:spAutoFit/>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Raw dataset</a:t>
            </a:r>
          </a:p>
        </p:txBody>
      </p:sp>
      <p:sp>
        <p:nvSpPr>
          <p:cNvPr id="7" name="TextBox 6">
            <a:extLst>
              <a:ext uri="{FF2B5EF4-FFF2-40B4-BE49-F238E27FC236}">
                <a16:creationId xmlns:a16="http://schemas.microsoft.com/office/drawing/2014/main" id="{0A978745-4B99-BED4-A317-15B9939E5C26}"/>
              </a:ext>
            </a:extLst>
          </p:cNvPr>
          <p:cNvSpPr txBox="1"/>
          <p:nvPr/>
        </p:nvSpPr>
        <p:spPr>
          <a:xfrm>
            <a:off x="8548099" y="2560578"/>
            <a:ext cx="2730704" cy="369332"/>
          </a:xfrm>
          <a:prstGeom prst="rect">
            <a:avLst/>
          </a:prstGeom>
          <a:noFill/>
        </p:spPr>
        <p:txBody>
          <a:bodyPr wrap="square" rtlCol="0">
            <a:spAutoFit/>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Show what’s available</a:t>
            </a:r>
          </a:p>
        </p:txBody>
      </p:sp>
      <p:sp>
        <p:nvSpPr>
          <p:cNvPr id="8" name="TextBox 7">
            <a:extLst>
              <a:ext uri="{FF2B5EF4-FFF2-40B4-BE49-F238E27FC236}">
                <a16:creationId xmlns:a16="http://schemas.microsoft.com/office/drawing/2014/main" id="{C42E8EB1-B9FD-E568-6FB6-9CA089B43A55}"/>
              </a:ext>
            </a:extLst>
          </p:cNvPr>
          <p:cNvSpPr txBox="1"/>
          <p:nvPr/>
        </p:nvSpPr>
        <p:spPr>
          <a:xfrm>
            <a:off x="6869430" y="3520440"/>
            <a:ext cx="4946518" cy="2308324"/>
          </a:xfrm>
          <a:prstGeom prst="rect">
            <a:avLst/>
          </a:prstGeom>
          <a:noFill/>
        </p:spPr>
        <p:txBody>
          <a:bodyPr wrap="square" rtlCol="0">
            <a:spAutoFit/>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To show missing numbers by category</a:t>
            </a:r>
          </a:p>
          <a:p>
            <a:endParaRPr lang="en-GB" dirty="0">
              <a:latin typeface="Helvetica Neue" panose="02000503000000020004" pitchFamily="2" charset="0"/>
              <a:ea typeface="Helvetica Neue" panose="02000503000000020004" pitchFamily="2" charset="0"/>
              <a:cs typeface="Helvetica Neue" panose="02000503000000020004" pitchFamily="2" charset="0"/>
            </a:endParaRPr>
          </a:p>
          <a:p>
            <a:r>
              <a:rPr lang="en-GB" b="1" dirty="0">
                <a:latin typeface="Helvetica Neue" panose="02000503000000020004" pitchFamily="2" charset="0"/>
                <a:ea typeface="Helvetica Neue" panose="02000503000000020004" pitchFamily="2" charset="0"/>
                <a:cs typeface="Helvetica Neue" panose="02000503000000020004" pitchFamily="2" charset="0"/>
              </a:rPr>
              <a:t>table(</a:t>
            </a:r>
            <a:r>
              <a:rPr lang="en-GB" b="1" dirty="0" err="1">
                <a:latin typeface="Helvetica Neue" panose="02000503000000020004" pitchFamily="2" charset="0"/>
                <a:ea typeface="Helvetica Neue" panose="02000503000000020004" pitchFamily="2" charset="0"/>
                <a:cs typeface="Helvetica Neue" panose="02000503000000020004" pitchFamily="2" charset="0"/>
              </a:rPr>
              <a:t>dataset$pathway</a:t>
            </a:r>
            <a:r>
              <a:rPr lang="en-GB" b="1" dirty="0">
                <a:latin typeface="Helvetica Neue" panose="02000503000000020004" pitchFamily="2" charset="0"/>
                <a:ea typeface="Helvetica Neue" panose="02000503000000020004" pitchFamily="2" charset="0"/>
                <a:cs typeface="Helvetica Neue" panose="02000503000000020004" pitchFamily="2" charset="0"/>
              </a:rPr>
              <a:t>, </a:t>
            </a:r>
            <a:r>
              <a:rPr lang="en-GB" b="1" dirty="0" err="1">
                <a:latin typeface="Helvetica Neue" panose="02000503000000020004" pitchFamily="2" charset="0"/>
                <a:ea typeface="Helvetica Neue" panose="02000503000000020004" pitchFamily="2" charset="0"/>
                <a:cs typeface="Helvetica Neue" panose="02000503000000020004" pitchFamily="2" charset="0"/>
              </a:rPr>
              <a:t>useNA</a:t>
            </a:r>
            <a:r>
              <a:rPr lang="en-GB" b="1" dirty="0">
                <a:latin typeface="Helvetica Neue" panose="02000503000000020004" pitchFamily="2" charset="0"/>
                <a:ea typeface="Helvetica Neue" panose="02000503000000020004" pitchFamily="2" charset="0"/>
                <a:cs typeface="Helvetica Neue" panose="02000503000000020004" pitchFamily="2" charset="0"/>
              </a:rPr>
              <a:t> = “always”)</a:t>
            </a:r>
          </a:p>
          <a:p>
            <a:endParaRPr lang="en-GB" dirty="0">
              <a:latin typeface="Helvetica Neue" panose="02000503000000020004" pitchFamily="2" charset="0"/>
              <a:ea typeface="Helvetica Neue" panose="02000503000000020004" pitchFamily="2" charset="0"/>
              <a:cs typeface="Helvetica Neue" panose="02000503000000020004" pitchFamily="2" charset="0"/>
            </a:endParaRPr>
          </a:p>
          <a:p>
            <a:r>
              <a:rPr lang="en-GB" dirty="0">
                <a:latin typeface="Helvetica Neue" panose="02000503000000020004" pitchFamily="2" charset="0"/>
                <a:ea typeface="Helvetica Neue" panose="02000503000000020004" pitchFamily="2" charset="0"/>
                <a:cs typeface="Helvetica Neue" panose="02000503000000020004" pitchFamily="2" charset="0"/>
              </a:rPr>
              <a:t>To exclude the missing entries</a:t>
            </a:r>
          </a:p>
          <a:p>
            <a:endParaRPr lang="en-GB" dirty="0">
              <a:latin typeface="Helvetica Neue" panose="02000503000000020004" pitchFamily="2" charset="0"/>
              <a:ea typeface="Helvetica Neue" panose="02000503000000020004" pitchFamily="2" charset="0"/>
              <a:cs typeface="Helvetica Neue" panose="02000503000000020004" pitchFamily="2" charset="0"/>
            </a:endParaRPr>
          </a:p>
          <a:p>
            <a:r>
              <a:rPr lang="en-GB" b="1" dirty="0">
                <a:latin typeface="Helvetica Neue" panose="02000503000000020004" pitchFamily="2" charset="0"/>
                <a:ea typeface="Helvetica Neue" panose="02000503000000020004" pitchFamily="2" charset="0"/>
                <a:cs typeface="Helvetica Neue" panose="02000503000000020004" pitchFamily="2" charset="0"/>
              </a:rPr>
              <a:t>mean(</a:t>
            </a:r>
            <a:r>
              <a:rPr lang="en-GB" b="1" dirty="0" err="1">
                <a:latin typeface="Helvetica Neue" panose="02000503000000020004" pitchFamily="2" charset="0"/>
                <a:ea typeface="Helvetica Neue" panose="02000503000000020004" pitchFamily="2" charset="0"/>
                <a:cs typeface="Helvetica Neue" panose="02000503000000020004" pitchFamily="2" charset="0"/>
              </a:rPr>
              <a:t>dataset$age</a:t>
            </a:r>
            <a:r>
              <a:rPr lang="en-GB" b="1" dirty="0">
                <a:latin typeface="Helvetica Neue" panose="02000503000000020004" pitchFamily="2" charset="0"/>
                <a:ea typeface="Helvetica Neue" panose="02000503000000020004" pitchFamily="2" charset="0"/>
                <a:cs typeface="Helvetica Neue" panose="02000503000000020004" pitchFamily="2" charset="0"/>
              </a:rPr>
              <a:t>, </a:t>
            </a:r>
            <a:r>
              <a:rPr lang="en-GB" b="1" dirty="0" err="1">
                <a:latin typeface="Helvetica Neue" panose="02000503000000020004" pitchFamily="2" charset="0"/>
                <a:ea typeface="Helvetica Neue" panose="02000503000000020004" pitchFamily="2" charset="0"/>
                <a:cs typeface="Helvetica Neue" panose="02000503000000020004" pitchFamily="2" charset="0"/>
              </a:rPr>
              <a:t>na.rm</a:t>
            </a:r>
            <a:r>
              <a:rPr lang="en-GB" b="1" dirty="0">
                <a:latin typeface="Helvetica Neue" panose="02000503000000020004" pitchFamily="2" charset="0"/>
                <a:ea typeface="Helvetica Neue" panose="02000503000000020004" pitchFamily="2" charset="0"/>
                <a:cs typeface="Helvetica Neue" panose="02000503000000020004" pitchFamily="2" charset="0"/>
              </a:rPr>
              <a:t> = TRUE)</a:t>
            </a:r>
          </a:p>
          <a:p>
            <a:r>
              <a:rPr lang="en-GB" b="1" dirty="0">
                <a:latin typeface="Helvetica Neue" panose="02000503000000020004" pitchFamily="2" charset="0"/>
                <a:ea typeface="Helvetica Neue" panose="02000503000000020004" pitchFamily="2" charset="0"/>
                <a:cs typeface="Helvetica Neue" panose="02000503000000020004" pitchFamily="2" charset="0"/>
              </a:rPr>
              <a:t>summary(</a:t>
            </a:r>
            <a:r>
              <a:rPr lang="en-GB" b="1" dirty="0" err="1">
                <a:latin typeface="Helvetica Neue" panose="02000503000000020004" pitchFamily="2" charset="0"/>
                <a:ea typeface="Helvetica Neue" panose="02000503000000020004" pitchFamily="2" charset="0"/>
                <a:cs typeface="Helvetica Neue" panose="02000503000000020004" pitchFamily="2" charset="0"/>
              </a:rPr>
              <a:t>dataset$age</a:t>
            </a:r>
            <a:r>
              <a:rPr lang="en-GB" b="1" dirty="0">
                <a:latin typeface="Helvetica Neue" panose="02000503000000020004" pitchFamily="2" charset="0"/>
                <a:ea typeface="Helvetica Neue" panose="02000503000000020004" pitchFamily="2" charset="0"/>
                <a:cs typeface="Helvetica Neue" panose="02000503000000020004" pitchFamily="2" charset="0"/>
              </a:rPr>
              <a:t>, </a:t>
            </a:r>
            <a:r>
              <a:rPr lang="en-GB" b="1" dirty="0" err="1">
                <a:latin typeface="Helvetica Neue" panose="02000503000000020004" pitchFamily="2" charset="0"/>
                <a:ea typeface="Helvetica Neue" panose="02000503000000020004" pitchFamily="2" charset="0"/>
                <a:cs typeface="Helvetica Neue" panose="02000503000000020004" pitchFamily="2" charset="0"/>
              </a:rPr>
              <a:t>na.rm</a:t>
            </a:r>
            <a:r>
              <a:rPr lang="en-GB" b="1" dirty="0">
                <a:latin typeface="Helvetica Neue" panose="02000503000000020004" pitchFamily="2" charset="0"/>
                <a:ea typeface="Helvetica Neue" panose="02000503000000020004" pitchFamily="2" charset="0"/>
                <a:cs typeface="Helvetica Neue" panose="02000503000000020004" pitchFamily="2" charset="0"/>
              </a:rPr>
              <a:t> = TRUE)</a:t>
            </a:r>
          </a:p>
        </p:txBody>
      </p:sp>
      <p:sp>
        <p:nvSpPr>
          <p:cNvPr id="9" name="Slide Number Placeholder 3">
            <a:extLst>
              <a:ext uri="{FF2B5EF4-FFF2-40B4-BE49-F238E27FC236}">
                <a16:creationId xmlns:a16="http://schemas.microsoft.com/office/drawing/2014/main" id="{DF330687-8FEA-2F3C-672E-09AC5BC1C99F}"/>
              </a:ext>
            </a:extLst>
          </p:cNvPr>
          <p:cNvSpPr txBox="1">
            <a:spLocks/>
          </p:cNvSpPr>
          <p:nvPr/>
        </p:nvSpPr>
        <p:spPr>
          <a:xfrm>
            <a:off x="11275948" y="6373869"/>
            <a:ext cx="656972" cy="392691"/>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47</a:t>
            </a:fld>
            <a:endParaRPr lang="en-US" dirty="0">
              <a:solidFill>
                <a:srgbClr val="000000"/>
              </a:solidFill>
              <a:cs typeface="ＭＳ Ｐゴシック" charset="0"/>
            </a:endParaRPr>
          </a:p>
        </p:txBody>
      </p:sp>
    </p:spTree>
    <p:extLst>
      <p:ext uri="{BB962C8B-B14F-4D97-AF65-F5344CB8AC3E}">
        <p14:creationId xmlns:p14="http://schemas.microsoft.com/office/powerpoint/2010/main" val="235893832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52894-9301-10E4-F22E-54F95D91F8AA}"/>
              </a:ext>
            </a:extLst>
          </p:cNvPr>
          <p:cNvSpPr txBox="1">
            <a:spLocks/>
          </p:cNvSpPr>
          <p:nvPr/>
        </p:nvSpPr>
        <p:spPr>
          <a:xfrm>
            <a:off x="74176" y="264825"/>
            <a:ext cx="11378340" cy="51116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latin typeface="Helvetica Neue" panose="02000503000000020004" pitchFamily="2" charset="0"/>
                <a:ea typeface="Helvetica Neue" panose="02000503000000020004" pitchFamily="2" charset="0"/>
                <a:cs typeface="Helvetica Neue" panose="02000503000000020004" pitchFamily="2" charset="0"/>
              </a:rPr>
              <a:t>Description of Data [3]</a:t>
            </a:r>
          </a:p>
        </p:txBody>
      </p:sp>
      <p:sp>
        <p:nvSpPr>
          <p:cNvPr id="3" name="TextBox 2">
            <a:extLst>
              <a:ext uri="{FF2B5EF4-FFF2-40B4-BE49-F238E27FC236}">
                <a16:creationId xmlns:a16="http://schemas.microsoft.com/office/drawing/2014/main" id="{83F139AC-4280-0EB6-A697-9C4042D21E5B}"/>
              </a:ext>
            </a:extLst>
          </p:cNvPr>
          <p:cNvSpPr txBox="1"/>
          <p:nvPr/>
        </p:nvSpPr>
        <p:spPr>
          <a:xfrm>
            <a:off x="234863" y="955388"/>
            <a:ext cx="11722274" cy="2862322"/>
          </a:xfrm>
          <a:prstGeom prst="rect">
            <a:avLst/>
          </a:prstGeom>
          <a:noFill/>
        </p:spPr>
        <p:txBody>
          <a:bodyPr wrap="square" rtlCol="0">
            <a:spAutoFit/>
          </a:bodyPr>
          <a:lstStyle/>
          <a:p>
            <a:r>
              <a:rPr lang="en-GB" sz="2400" b="1" dirty="0">
                <a:latin typeface="Helvetica Neue" panose="02000503000000020004" pitchFamily="2" charset="0"/>
                <a:ea typeface="Helvetica Neue" panose="02000503000000020004" pitchFamily="2" charset="0"/>
                <a:cs typeface="Helvetica Neue" panose="02000503000000020004" pitchFamily="2" charset="0"/>
              </a:rPr>
              <a:t>[continue]: </a:t>
            </a:r>
          </a:p>
          <a:p>
            <a:endParaRPr lang="en-GB" sz="2400" b="1" dirty="0">
              <a:latin typeface="Helvetica Neue" panose="02000503000000020004" pitchFamily="2" charset="0"/>
              <a:ea typeface="Helvetica Neue" panose="02000503000000020004" pitchFamily="2" charset="0"/>
              <a:cs typeface="Helvetica Neue" panose="02000503000000020004" pitchFamily="2" charset="0"/>
            </a:endParaRPr>
          </a:p>
          <a:p>
            <a:r>
              <a:rPr lang="en-GB" sz="2400" b="1" dirty="0">
                <a:latin typeface="Helvetica Neue" panose="02000503000000020004" pitchFamily="2" charset="0"/>
                <a:ea typeface="Helvetica Neue" panose="02000503000000020004" pitchFamily="2" charset="0"/>
                <a:cs typeface="Helvetica Neue" panose="02000503000000020004" pitchFamily="2" charset="0"/>
              </a:rPr>
              <a:t>Here, we make an explicit statement about </a:t>
            </a:r>
            <a:r>
              <a:rPr lang="en-GB" sz="2400" b="1" u="sng" dirty="0">
                <a:latin typeface="Helvetica Neue" panose="02000503000000020004" pitchFamily="2" charset="0"/>
                <a:ea typeface="Helvetica Neue" panose="02000503000000020004" pitchFamily="2" charset="0"/>
                <a:cs typeface="Helvetica Neue" panose="02000503000000020004" pitchFamily="2" charset="0"/>
              </a:rPr>
              <a:t>missing data bias </a:t>
            </a:r>
            <a:r>
              <a:rPr lang="en-GB" sz="2400" b="1" dirty="0">
                <a:latin typeface="Helvetica Neue" panose="02000503000000020004" pitchFamily="2" charset="0"/>
                <a:ea typeface="Helvetica Neue" panose="02000503000000020004" pitchFamily="2" charset="0"/>
                <a:cs typeface="Helvetica Neue" panose="02000503000000020004" pitchFamily="2" charset="0"/>
              </a:rPr>
              <a:t>and </a:t>
            </a:r>
            <a:r>
              <a:rPr lang="en-GB" sz="2400" b="1" u="sng" dirty="0">
                <a:latin typeface="Helvetica Neue" panose="02000503000000020004" pitchFamily="2" charset="0"/>
                <a:ea typeface="Helvetica Neue" panose="02000503000000020004" pitchFamily="2" charset="0"/>
                <a:cs typeface="Helvetica Neue" panose="02000503000000020004" pitchFamily="2" charset="0"/>
              </a:rPr>
              <a:t>complete case</a:t>
            </a:r>
            <a:r>
              <a:rPr lang="en-GB" sz="2400" b="1" dirty="0">
                <a:latin typeface="Helvetica Neue" panose="02000503000000020004" pitchFamily="2" charset="0"/>
                <a:ea typeface="Helvetica Neue" panose="02000503000000020004" pitchFamily="2" charset="0"/>
                <a:cs typeface="Helvetica Neue" panose="02000503000000020004" pitchFamily="2" charset="0"/>
              </a:rPr>
              <a:t> before proceeding with the analysis</a:t>
            </a:r>
          </a:p>
          <a:p>
            <a:endParaRPr lang="en-GB" sz="2400" dirty="0">
              <a:latin typeface="Helvetica Neue" panose="02000503000000020004" pitchFamily="2" charset="0"/>
              <a:ea typeface="Helvetica Neue" panose="02000503000000020004" pitchFamily="2" charset="0"/>
              <a:cs typeface="Helvetica Neue" panose="02000503000000020004" pitchFamily="2" charset="0"/>
            </a:endParaRPr>
          </a:p>
          <a:p>
            <a:pPr marL="285750" indent="-285750">
              <a:buFont typeface="Arial" panose="020B0604020202020204" pitchFamily="34" charset="0"/>
              <a:buChar char="•"/>
            </a:pPr>
            <a:r>
              <a:rPr lang="en-GB" sz="2000" b="1" dirty="0">
                <a:latin typeface="Helvetica Neue" panose="02000503000000020004" pitchFamily="2" charset="0"/>
                <a:ea typeface="Helvetica Neue" panose="02000503000000020004" pitchFamily="2" charset="0"/>
                <a:cs typeface="Helvetica Neue" panose="02000503000000020004" pitchFamily="2" charset="0"/>
              </a:rPr>
              <a:t>Complete case analysis:</a:t>
            </a:r>
            <a:r>
              <a:rPr lang="en-GB" sz="2000" dirty="0">
                <a:latin typeface="Helvetica Neue" panose="02000503000000020004" pitchFamily="2" charset="0"/>
                <a:ea typeface="Helvetica Neue" panose="02000503000000020004" pitchFamily="2" charset="0"/>
                <a:cs typeface="Helvetica Neue" panose="02000503000000020004" pitchFamily="2" charset="0"/>
              </a:rPr>
              <a:t> Here, you are making a declaration that you are sub-setting the dataset to cases who have complete information across </a:t>
            </a:r>
            <a:r>
              <a:rPr lang="en-GB" sz="2000" b="1" dirty="0">
                <a:latin typeface="Helvetica Neue" panose="02000503000000020004" pitchFamily="2" charset="0"/>
                <a:ea typeface="Helvetica Neue" panose="02000503000000020004" pitchFamily="2" charset="0"/>
                <a:cs typeface="Helvetica Neue" panose="02000503000000020004" pitchFamily="2" charset="0"/>
              </a:rPr>
              <a:t>ALL </a:t>
            </a:r>
            <a:r>
              <a:rPr lang="en-GB" sz="2000" dirty="0">
                <a:latin typeface="Helvetica Neue" panose="02000503000000020004" pitchFamily="2" charset="0"/>
                <a:ea typeface="Helvetica Neue" panose="02000503000000020004" pitchFamily="2" charset="0"/>
                <a:cs typeface="Helvetica Neue" panose="02000503000000020004" pitchFamily="2" charset="0"/>
              </a:rPr>
              <a:t>variables (no missing information), and that you are restricting the dataset &amp; analysis to respondents without missing data.</a:t>
            </a:r>
            <a:endParaRPr lang="en-GB" sz="2000" b="1"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 name="Rectangle 3">
            <a:extLst>
              <a:ext uri="{FF2B5EF4-FFF2-40B4-BE49-F238E27FC236}">
                <a16:creationId xmlns:a16="http://schemas.microsoft.com/office/drawing/2014/main" id="{B951EBF6-6D46-ECB7-0BD7-B10CF6AB721A}"/>
              </a:ext>
            </a:extLst>
          </p:cNvPr>
          <p:cNvSpPr/>
          <p:nvPr/>
        </p:nvSpPr>
        <p:spPr>
          <a:xfrm>
            <a:off x="11452516" y="37521"/>
            <a:ext cx="636997" cy="6116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aphicFrame>
        <p:nvGraphicFramePr>
          <p:cNvPr id="5" name="Table 5">
            <a:extLst>
              <a:ext uri="{FF2B5EF4-FFF2-40B4-BE49-F238E27FC236}">
                <a16:creationId xmlns:a16="http://schemas.microsoft.com/office/drawing/2014/main" id="{AB841985-D436-5AF2-8189-3110B3F19C4F}"/>
              </a:ext>
            </a:extLst>
          </p:cNvPr>
          <p:cNvGraphicFramePr>
            <a:graphicFrameLocks noGrp="1"/>
          </p:cNvGraphicFramePr>
          <p:nvPr>
            <p:extLst>
              <p:ext uri="{D42A27DB-BD31-4B8C-83A1-F6EECF244321}">
                <p14:modId xmlns:p14="http://schemas.microsoft.com/office/powerpoint/2010/main" val="3070164822"/>
              </p:ext>
            </p:extLst>
          </p:nvPr>
        </p:nvGraphicFramePr>
        <p:xfrm>
          <a:off x="449780" y="4011609"/>
          <a:ext cx="8128002" cy="2595880"/>
        </p:xfrm>
        <a:graphic>
          <a:graphicData uri="http://schemas.openxmlformats.org/drawingml/2006/table">
            <a:tbl>
              <a:tblPr firstRow="1" bandRow="1">
                <a:tableStyleId>{5940675A-B579-460E-94D1-54222C63F5DA}</a:tableStyleId>
              </a:tblPr>
              <a:tblGrid>
                <a:gridCol w="1354667">
                  <a:extLst>
                    <a:ext uri="{9D8B030D-6E8A-4147-A177-3AD203B41FA5}">
                      <a16:colId xmlns:a16="http://schemas.microsoft.com/office/drawing/2014/main" val="1981110173"/>
                    </a:ext>
                  </a:extLst>
                </a:gridCol>
                <a:gridCol w="1354667">
                  <a:extLst>
                    <a:ext uri="{9D8B030D-6E8A-4147-A177-3AD203B41FA5}">
                      <a16:colId xmlns:a16="http://schemas.microsoft.com/office/drawing/2014/main" val="2394848206"/>
                    </a:ext>
                  </a:extLst>
                </a:gridCol>
                <a:gridCol w="1354667">
                  <a:extLst>
                    <a:ext uri="{9D8B030D-6E8A-4147-A177-3AD203B41FA5}">
                      <a16:colId xmlns:a16="http://schemas.microsoft.com/office/drawing/2014/main" val="4150889894"/>
                    </a:ext>
                  </a:extLst>
                </a:gridCol>
                <a:gridCol w="1354667">
                  <a:extLst>
                    <a:ext uri="{9D8B030D-6E8A-4147-A177-3AD203B41FA5}">
                      <a16:colId xmlns:a16="http://schemas.microsoft.com/office/drawing/2014/main" val="2669891117"/>
                    </a:ext>
                  </a:extLst>
                </a:gridCol>
                <a:gridCol w="1354667">
                  <a:extLst>
                    <a:ext uri="{9D8B030D-6E8A-4147-A177-3AD203B41FA5}">
                      <a16:colId xmlns:a16="http://schemas.microsoft.com/office/drawing/2014/main" val="444368371"/>
                    </a:ext>
                  </a:extLst>
                </a:gridCol>
                <a:gridCol w="1354667">
                  <a:extLst>
                    <a:ext uri="{9D8B030D-6E8A-4147-A177-3AD203B41FA5}">
                      <a16:colId xmlns:a16="http://schemas.microsoft.com/office/drawing/2014/main" val="2370763271"/>
                    </a:ext>
                  </a:extLst>
                </a:gridCol>
              </a:tblGrid>
              <a:tr h="370840">
                <a:tc>
                  <a:txBody>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ID</a:t>
                      </a:r>
                    </a:p>
                  </a:txBody>
                  <a:tcPr/>
                </a:tc>
                <a:tc>
                  <a:txBody>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Name</a:t>
                      </a:r>
                    </a:p>
                  </a:txBody>
                  <a:tcPr/>
                </a:tc>
                <a:tc>
                  <a:txBody>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Age</a:t>
                      </a:r>
                    </a:p>
                  </a:txBody>
                  <a:tcPr/>
                </a:tc>
                <a:tc>
                  <a:txBody>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Gender</a:t>
                      </a:r>
                    </a:p>
                  </a:txBody>
                  <a:tcPr/>
                </a:tc>
                <a:tc>
                  <a:txBody>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Pathway</a:t>
                      </a:r>
                    </a:p>
                  </a:txBody>
                  <a:tcPr/>
                </a:tc>
                <a:tc>
                  <a:txBody>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Gamer</a:t>
                      </a:r>
                    </a:p>
                  </a:txBody>
                  <a:tcPr/>
                </a:tc>
                <a:extLst>
                  <a:ext uri="{0D108BD9-81ED-4DB2-BD59-A6C34878D82A}">
                    <a16:rowId xmlns:a16="http://schemas.microsoft.com/office/drawing/2014/main" val="4151351719"/>
                  </a:ext>
                </a:extLst>
              </a:tr>
              <a:tr h="370840">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0001</a:t>
                      </a:r>
                    </a:p>
                  </a:txBody>
                  <a:tcPr/>
                </a:tc>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Brittany</a:t>
                      </a:r>
                    </a:p>
                  </a:txBody>
                  <a:tcPr/>
                </a:tc>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34</a:t>
                      </a:r>
                    </a:p>
                  </a:txBody>
                  <a:tcPr/>
                </a:tc>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Female</a:t>
                      </a:r>
                    </a:p>
                  </a:txBody>
                  <a:tcPr/>
                </a:tc>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NA</a:t>
                      </a:r>
                    </a:p>
                  </a:txBody>
                  <a:tcPr>
                    <a:solidFill>
                      <a:schemeClr val="bg2">
                        <a:lumMod val="90000"/>
                      </a:schemeClr>
                    </a:solidFill>
                  </a:tcPr>
                </a:tc>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No</a:t>
                      </a:r>
                    </a:p>
                  </a:txBody>
                  <a:tcPr/>
                </a:tc>
                <a:extLst>
                  <a:ext uri="{0D108BD9-81ED-4DB2-BD59-A6C34878D82A}">
                    <a16:rowId xmlns:a16="http://schemas.microsoft.com/office/drawing/2014/main" val="1463524869"/>
                  </a:ext>
                </a:extLst>
              </a:tr>
              <a:tr h="370840">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0002</a:t>
                      </a:r>
                    </a:p>
                  </a:txBody>
                  <a:tcPr/>
                </a:tc>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Idris</a:t>
                      </a:r>
                    </a:p>
                  </a:txBody>
                  <a:tcPr/>
                </a:tc>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NA</a:t>
                      </a:r>
                    </a:p>
                  </a:txBody>
                  <a:tcPr>
                    <a:solidFill>
                      <a:schemeClr val="bg2">
                        <a:lumMod val="90000"/>
                      </a:schemeClr>
                    </a:solidFill>
                  </a:tcPr>
                </a:tc>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Male</a:t>
                      </a:r>
                    </a:p>
                  </a:txBody>
                  <a:tcPr/>
                </a:tc>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NA</a:t>
                      </a:r>
                    </a:p>
                  </a:txBody>
                  <a:tcPr>
                    <a:solidFill>
                      <a:schemeClr val="bg2">
                        <a:lumMod val="90000"/>
                      </a:schemeClr>
                    </a:solidFill>
                  </a:tcPr>
                </a:tc>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NA</a:t>
                      </a:r>
                    </a:p>
                  </a:txBody>
                  <a:tcPr>
                    <a:solidFill>
                      <a:schemeClr val="bg2">
                        <a:lumMod val="90000"/>
                      </a:schemeClr>
                    </a:solidFill>
                  </a:tcPr>
                </a:tc>
                <a:extLst>
                  <a:ext uri="{0D108BD9-81ED-4DB2-BD59-A6C34878D82A}">
                    <a16:rowId xmlns:a16="http://schemas.microsoft.com/office/drawing/2014/main" val="772497947"/>
                  </a:ext>
                </a:extLst>
              </a:tr>
              <a:tr h="370840">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0003</a:t>
                      </a:r>
                    </a:p>
                  </a:txBody>
                  <a:tcPr/>
                </a:tc>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Spike</a:t>
                      </a:r>
                    </a:p>
                  </a:txBody>
                  <a:tcPr/>
                </a:tc>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32</a:t>
                      </a:r>
                    </a:p>
                  </a:txBody>
                  <a:tcPr/>
                </a:tc>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Male</a:t>
                      </a:r>
                    </a:p>
                  </a:txBody>
                  <a:tcPr/>
                </a:tc>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Political</a:t>
                      </a:r>
                    </a:p>
                  </a:txBody>
                  <a:tcPr/>
                </a:tc>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Yes</a:t>
                      </a:r>
                    </a:p>
                  </a:txBody>
                  <a:tcPr/>
                </a:tc>
                <a:extLst>
                  <a:ext uri="{0D108BD9-81ED-4DB2-BD59-A6C34878D82A}">
                    <a16:rowId xmlns:a16="http://schemas.microsoft.com/office/drawing/2014/main" val="2435630336"/>
                  </a:ext>
                </a:extLst>
              </a:tr>
              <a:tr h="370840">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0004</a:t>
                      </a:r>
                    </a:p>
                  </a:txBody>
                  <a:tcPr/>
                </a:tc>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Lara</a:t>
                      </a:r>
                    </a:p>
                  </a:txBody>
                  <a:tcPr/>
                </a:tc>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29</a:t>
                      </a:r>
                    </a:p>
                  </a:txBody>
                  <a:tcPr/>
                </a:tc>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Female</a:t>
                      </a:r>
                    </a:p>
                  </a:txBody>
                  <a:tcPr/>
                </a:tc>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Geography</a:t>
                      </a:r>
                    </a:p>
                  </a:txBody>
                  <a:tcPr/>
                </a:tc>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Yes</a:t>
                      </a:r>
                    </a:p>
                  </a:txBody>
                  <a:tcPr/>
                </a:tc>
                <a:extLst>
                  <a:ext uri="{0D108BD9-81ED-4DB2-BD59-A6C34878D82A}">
                    <a16:rowId xmlns:a16="http://schemas.microsoft.com/office/drawing/2014/main" val="1340207798"/>
                  </a:ext>
                </a:extLst>
              </a:tr>
              <a:tr h="370840">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0005</a:t>
                      </a:r>
                    </a:p>
                  </a:txBody>
                  <a:tcPr/>
                </a:tc>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Fiona</a:t>
                      </a:r>
                    </a:p>
                  </a:txBody>
                  <a:tcPr/>
                </a:tc>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28</a:t>
                      </a:r>
                    </a:p>
                  </a:txBody>
                  <a:tcPr/>
                </a:tc>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Female</a:t>
                      </a:r>
                    </a:p>
                  </a:txBody>
                  <a:tcPr/>
                </a:tc>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Health</a:t>
                      </a:r>
                    </a:p>
                  </a:txBody>
                  <a:tcPr/>
                </a:tc>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No</a:t>
                      </a:r>
                    </a:p>
                  </a:txBody>
                  <a:tcPr/>
                </a:tc>
                <a:extLst>
                  <a:ext uri="{0D108BD9-81ED-4DB2-BD59-A6C34878D82A}">
                    <a16:rowId xmlns:a16="http://schemas.microsoft.com/office/drawing/2014/main" val="129856609"/>
                  </a:ext>
                </a:extLst>
              </a:tr>
              <a:tr h="370840">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0006</a:t>
                      </a:r>
                    </a:p>
                  </a:txBody>
                  <a:tcPr/>
                </a:tc>
                <a:tc>
                  <a:txBody>
                    <a:bodyPr/>
                    <a:lstStyle/>
                    <a:p>
                      <a:r>
                        <a:rPr lang="en-GB" dirty="0" err="1">
                          <a:latin typeface="Helvetica Neue" panose="02000503000000020004" pitchFamily="2" charset="0"/>
                          <a:ea typeface="Helvetica Neue" panose="02000503000000020004" pitchFamily="2" charset="0"/>
                          <a:cs typeface="Helvetica Neue" panose="02000503000000020004" pitchFamily="2" charset="0"/>
                        </a:rPr>
                        <a:t>Xiaoyu</a:t>
                      </a:r>
                      <a:endParaRPr lang="en-GB" dirty="0">
                        <a:latin typeface="Helvetica Neue" panose="02000503000000020004" pitchFamily="2" charset="0"/>
                        <a:ea typeface="Helvetica Neue" panose="02000503000000020004" pitchFamily="2" charset="0"/>
                        <a:cs typeface="Helvetica Neue" panose="02000503000000020004" pitchFamily="2" charset="0"/>
                      </a:endParaRPr>
                    </a:p>
                  </a:txBody>
                  <a:tcPr/>
                </a:tc>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29</a:t>
                      </a:r>
                    </a:p>
                  </a:txBody>
                  <a:tcPr/>
                </a:tc>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Female</a:t>
                      </a:r>
                    </a:p>
                  </a:txBody>
                  <a:tcPr/>
                </a:tc>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Geography</a:t>
                      </a:r>
                    </a:p>
                  </a:txBody>
                  <a:tcPr/>
                </a:tc>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NA</a:t>
                      </a:r>
                    </a:p>
                  </a:txBody>
                  <a:tcPr>
                    <a:solidFill>
                      <a:schemeClr val="bg2">
                        <a:lumMod val="90000"/>
                      </a:schemeClr>
                    </a:solidFill>
                  </a:tcPr>
                </a:tc>
                <a:extLst>
                  <a:ext uri="{0D108BD9-81ED-4DB2-BD59-A6C34878D82A}">
                    <a16:rowId xmlns:a16="http://schemas.microsoft.com/office/drawing/2014/main" val="2110649772"/>
                  </a:ext>
                </a:extLst>
              </a:tr>
            </a:tbl>
          </a:graphicData>
        </a:graphic>
      </p:graphicFrame>
      <p:sp>
        <p:nvSpPr>
          <p:cNvPr id="6" name="TextBox 5">
            <a:extLst>
              <a:ext uri="{FF2B5EF4-FFF2-40B4-BE49-F238E27FC236}">
                <a16:creationId xmlns:a16="http://schemas.microsoft.com/office/drawing/2014/main" id="{7C8C058C-EAD9-4324-7B4F-527101D8563B}"/>
              </a:ext>
            </a:extLst>
          </p:cNvPr>
          <p:cNvSpPr txBox="1"/>
          <p:nvPr/>
        </p:nvSpPr>
        <p:spPr>
          <a:xfrm>
            <a:off x="8989888" y="4138291"/>
            <a:ext cx="2887038" cy="369332"/>
          </a:xfrm>
          <a:prstGeom prst="rect">
            <a:avLst/>
          </a:prstGeom>
          <a:noFill/>
        </p:spPr>
        <p:txBody>
          <a:bodyPr wrap="square" rtlCol="0">
            <a:spAutoFit/>
          </a:bodyPr>
          <a:lstStyle/>
          <a:p>
            <a:r>
              <a:rPr lang="en-GB" dirty="0">
                <a:latin typeface="Arial" panose="020B0604020202020204" pitchFamily="34" charset="0"/>
                <a:cs typeface="Arial" panose="020B0604020202020204" pitchFamily="34" charset="0"/>
              </a:rPr>
              <a:t>Sample size = 6</a:t>
            </a:r>
          </a:p>
        </p:txBody>
      </p:sp>
      <p:sp>
        <p:nvSpPr>
          <p:cNvPr id="8" name="Slide Number Placeholder 3">
            <a:extLst>
              <a:ext uri="{FF2B5EF4-FFF2-40B4-BE49-F238E27FC236}">
                <a16:creationId xmlns:a16="http://schemas.microsoft.com/office/drawing/2014/main" id="{1A4E1851-FE8F-773F-A85C-D2496B8D903F}"/>
              </a:ext>
            </a:extLst>
          </p:cNvPr>
          <p:cNvSpPr txBox="1">
            <a:spLocks/>
          </p:cNvSpPr>
          <p:nvPr/>
        </p:nvSpPr>
        <p:spPr>
          <a:xfrm>
            <a:off x="11275948" y="6373869"/>
            <a:ext cx="656972" cy="392691"/>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48</a:t>
            </a:fld>
            <a:endParaRPr lang="en-US" dirty="0">
              <a:solidFill>
                <a:srgbClr val="000000"/>
              </a:solidFill>
              <a:cs typeface="ＭＳ Ｐゴシック" charset="0"/>
            </a:endParaRPr>
          </a:p>
        </p:txBody>
      </p:sp>
    </p:spTree>
    <p:extLst>
      <p:ext uri="{BB962C8B-B14F-4D97-AF65-F5344CB8AC3E}">
        <p14:creationId xmlns:p14="http://schemas.microsoft.com/office/powerpoint/2010/main" val="200314350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52894-9301-10E4-F22E-54F95D91F8AA}"/>
              </a:ext>
            </a:extLst>
          </p:cNvPr>
          <p:cNvSpPr txBox="1">
            <a:spLocks/>
          </p:cNvSpPr>
          <p:nvPr/>
        </p:nvSpPr>
        <p:spPr>
          <a:xfrm>
            <a:off x="74176" y="264825"/>
            <a:ext cx="11378340" cy="51116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latin typeface="Helvetica Neue" panose="02000503000000020004" pitchFamily="2" charset="0"/>
                <a:ea typeface="Helvetica Neue" panose="02000503000000020004" pitchFamily="2" charset="0"/>
                <a:cs typeface="Helvetica Neue" panose="02000503000000020004" pitchFamily="2" charset="0"/>
              </a:rPr>
              <a:t>Description of Data [4]</a:t>
            </a:r>
          </a:p>
        </p:txBody>
      </p:sp>
      <p:sp>
        <p:nvSpPr>
          <p:cNvPr id="3" name="TextBox 2">
            <a:extLst>
              <a:ext uri="{FF2B5EF4-FFF2-40B4-BE49-F238E27FC236}">
                <a16:creationId xmlns:a16="http://schemas.microsoft.com/office/drawing/2014/main" id="{83F139AC-4280-0EB6-A697-9C4042D21E5B}"/>
              </a:ext>
            </a:extLst>
          </p:cNvPr>
          <p:cNvSpPr txBox="1"/>
          <p:nvPr/>
        </p:nvSpPr>
        <p:spPr>
          <a:xfrm>
            <a:off x="234863" y="955388"/>
            <a:ext cx="11722274" cy="2862322"/>
          </a:xfrm>
          <a:prstGeom prst="rect">
            <a:avLst/>
          </a:prstGeom>
          <a:noFill/>
        </p:spPr>
        <p:txBody>
          <a:bodyPr wrap="square" rtlCol="0">
            <a:spAutoFit/>
          </a:bodyPr>
          <a:lstStyle/>
          <a:p>
            <a:r>
              <a:rPr lang="en-GB" sz="2400" b="1" dirty="0">
                <a:latin typeface="Helvetica Neue" panose="02000503000000020004" pitchFamily="2" charset="0"/>
                <a:ea typeface="Helvetica Neue" panose="02000503000000020004" pitchFamily="2" charset="0"/>
                <a:cs typeface="Helvetica Neue" panose="02000503000000020004" pitchFamily="2" charset="0"/>
              </a:rPr>
              <a:t>[continue]: </a:t>
            </a:r>
          </a:p>
          <a:p>
            <a:endParaRPr lang="en-GB" sz="2400" b="1" dirty="0">
              <a:latin typeface="Helvetica Neue" panose="02000503000000020004" pitchFamily="2" charset="0"/>
              <a:ea typeface="Helvetica Neue" panose="02000503000000020004" pitchFamily="2" charset="0"/>
              <a:cs typeface="Helvetica Neue" panose="02000503000000020004" pitchFamily="2" charset="0"/>
            </a:endParaRPr>
          </a:p>
          <a:p>
            <a:r>
              <a:rPr lang="en-GB" sz="2400" b="1" dirty="0">
                <a:latin typeface="Helvetica Neue" panose="02000503000000020004" pitchFamily="2" charset="0"/>
                <a:ea typeface="Helvetica Neue" panose="02000503000000020004" pitchFamily="2" charset="0"/>
                <a:cs typeface="Helvetica Neue" panose="02000503000000020004" pitchFamily="2" charset="0"/>
              </a:rPr>
              <a:t>Here, we make an explicit statement about missing data bias and complete case before proceeding with the analysis</a:t>
            </a:r>
          </a:p>
          <a:p>
            <a:endParaRPr lang="en-GB" sz="2400" dirty="0">
              <a:latin typeface="Helvetica Neue" panose="02000503000000020004" pitchFamily="2" charset="0"/>
              <a:ea typeface="Helvetica Neue" panose="02000503000000020004" pitchFamily="2" charset="0"/>
              <a:cs typeface="Helvetica Neue" panose="02000503000000020004" pitchFamily="2" charset="0"/>
            </a:endParaRPr>
          </a:p>
          <a:p>
            <a:pPr marL="285750" indent="-285750">
              <a:buFont typeface="Arial" panose="020B0604020202020204" pitchFamily="34" charset="0"/>
              <a:buChar char="•"/>
            </a:pPr>
            <a:r>
              <a:rPr lang="en-GB" sz="2000" b="1" dirty="0">
                <a:latin typeface="Helvetica Neue" panose="02000503000000020004" pitchFamily="2" charset="0"/>
                <a:ea typeface="Helvetica Neue" panose="02000503000000020004" pitchFamily="2" charset="0"/>
                <a:cs typeface="Helvetica Neue" panose="02000503000000020004" pitchFamily="2" charset="0"/>
              </a:rPr>
              <a:t>Complete case analysis:</a:t>
            </a:r>
            <a:r>
              <a:rPr lang="en-GB" sz="2000" dirty="0">
                <a:latin typeface="Helvetica Neue" panose="02000503000000020004" pitchFamily="2" charset="0"/>
                <a:ea typeface="Helvetica Neue" panose="02000503000000020004" pitchFamily="2" charset="0"/>
                <a:cs typeface="Helvetica Neue" panose="02000503000000020004" pitchFamily="2" charset="0"/>
              </a:rPr>
              <a:t> Here, you are making a declaration that you are sub-setting the dataset to cases who have complete information across </a:t>
            </a:r>
            <a:r>
              <a:rPr lang="en-GB" sz="2000" b="1" dirty="0">
                <a:latin typeface="Helvetica Neue" panose="02000503000000020004" pitchFamily="2" charset="0"/>
                <a:ea typeface="Helvetica Neue" panose="02000503000000020004" pitchFamily="2" charset="0"/>
                <a:cs typeface="Helvetica Neue" panose="02000503000000020004" pitchFamily="2" charset="0"/>
              </a:rPr>
              <a:t>ALL </a:t>
            </a:r>
            <a:r>
              <a:rPr lang="en-GB" sz="2000" dirty="0">
                <a:latin typeface="Helvetica Neue" panose="02000503000000020004" pitchFamily="2" charset="0"/>
                <a:ea typeface="Helvetica Neue" panose="02000503000000020004" pitchFamily="2" charset="0"/>
                <a:cs typeface="Helvetica Neue" panose="02000503000000020004" pitchFamily="2" charset="0"/>
              </a:rPr>
              <a:t>variables (no missing information). You are restricting the dataset to respondents without missing data.</a:t>
            </a:r>
            <a:endParaRPr lang="en-GB" sz="2000" b="1"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 name="Rectangle 3">
            <a:extLst>
              <a:ext uri="{FF2B5EF4-FFF2-40B4-BE49-F238E27FC236}">
                <a16:creationId xmlns:a16="http://schemas.microsoft.com/office/drawing/2014/main" id="{B951EBF6-6D46-ECB7-0BD7-B10CF6AB721A}"/>
              </a:ext>
            </a:extLst>
          </p:cNvPr>
          <p:cNvSpPr/>
          <p:nvPr/>
        </p:nvSpPr>
        <p:spPr>
          <a:xfrm>
            <a:off x="11452516" y="37521"/>
            <a:ext cx="636997" cy="6116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aphicFrame>
        <p:nvGraphicFramePr>
          <p:cNvPr id="5" name="Table 5">
            <a:extLst>
              <a:ext uri="{FF2B5EF4-FFF2-40B4-BE49-F238E27FC236}">
                <a16:creationId xmlns:a16="http://schemas.microsoft.com/office/drawing/2014/main" id="{AB841985-D436-5AF2-8189-3110B3F19C4F}"/>
              </a:ext>
            </a:extLst>
          </p:cNvPr>
          <p:cNvGraphicFramePr>
            <a:graphicFrameLocks noGrp="1"/>
          </p:cNvGraphicFramePr>
          <p:nvPr/>
        </p:nvGraphicFramePr>
        <p:xfrm>
          <a:off x="449780" y="4011609"/>
          <a:ext cx="8128002" cy="2595880"/>
        </p:xfrm>
        <a:graphic>
          <a:graphicData uri="http://schemas.openxmlformats.org/drawingml/2006/table">
            <a:tbl>
              <a:tblPr firstRow="1" bandRow="1">
                <a:tableStyleId>{5940675A-B579-460E-94D1-54222C63F5DA}</a:tableStyleId>
              </a:tblPr>
              <a:tblGrid>
                <a:gridCol w="1354667">
                  <a:extLst>
                    <a:ext uri="{9D8B030D-6E8A-4147-A177-3AD203B41FA5}">
                      <a16:colId xmlns:a16="http://schemas.microsoft.com/office/drawing/2014/main" val="1981110173"/>
                    </a:ext>
                  </a:extLst>
                </a:gridCol>
                <a:gridCol w="1354667">
                  <a:extLst>
                    <a:ext uri="{9D8B030D-6E8A-4147-A177-3AD203B41FA5}">
                      <a16:colId xmlns:a16="http://schemas.microsoft.com/office/drawing/2014/main" val="2394848206"/>
                    </a:ext>
                  </a:extLst>
                </a:gridCol>
                <a:gridCol w="1354667">
                  <a:extLst>
                    <a:ext uri="{9D8B030D-6E8A-4147-A177-3AD203B41FA5}">
                      <a16:colId xmlns:a16="http://schemas.microsoft.com/office/drawing/2014/main" val="4150889894"/>
                    </a:ext>
                  </a:extLst>
                </a:gridCol>
                <a:gridCol w="1354667">
                  <a:extLst>
                    <a:ext uri="{9D8B030D-6E8A-4147-A177-3AD203B41FA5}">
                      <a16:colId xmlns:a16="http://schemas.microsoft.com/office/drawing/2014/main" val="2669891117"/>
                    </a:ext>
                  </a:extLst>
                </a:gridCol>
                <a:gridCol w="1354667">
                  <a:extLst>
                    <a:ext uri="{9D8B030D-6E8A-4147-A177-3AD203B41FA5}">
                      <a16:colId xmlns:a16="http://schemas.microsoft.com/office/drawing/2014/main" val="444368371"/>
                    </a:ext>
                  </a:extLst>
                </a:gridCol>
                <a:gridCol w="1354667">
                  <a:extLst>
                    <a:ext uri="{9D8B030D-6E8A-4147-A177-3AD203B41FA5}">
                      <a16:colId xmlns:a16="http://schemas.microsoft.com/office/drawing/2014/main" val="2370763271"/>
                    </a:ext>
                  </a:extLst>
                </a:gridCol>
              </a:tblGrid>
              <a:tr h="370840">
                <a:tc>
                  <a:txBody>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ID</a:t>
                      </a:r>
                    </a:p>
                  </a:txBody>
                  <a:tcPr/>
                </a:tc>
                <a:tc>
                  <a:txBody>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Name</a:t>
                      </a:r>
                    </a:p>
                  </a:txBody>
                  <a:tcPr/>
                </a:tc>
                <a:tc>
                  <a:txBody>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Age</a:t>
                      </a:r>
                    </a:p>
                  </a:txBody>
                  <a:tcPr/>
                </a:tc>
                <a:tc>
                  <a:txBody>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Gender</a:t>
                      </a:r>
                    </a:p>
                  </a:txBody>
                  <a:tcPr/>
                </a:tc>
                <a:tc>
                  <a:txBody>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Pathway</a:t>
                      </a:r>
                    </a:p>
                  </a:txBody>
                  <a:tcPr/>
                </a:tc>
                <a:tc>
                  <a:txBody>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Gamer</a:t>
                      </a:r>
                    </a:p>
                  </a:txBody>
                  <a:tcPr/>
                </a:tc>
                <a:extLst>
                  <a:ext uri="{0D108BD9-81ED-4DB2-BD59-A6C34878D82A}">
                    <a16:rowId xmlns:a16="http://schemas.microsoft.com/office/drawing/2014/main" val="4151351719"/>
                  </a:ext>
                </a:extLst>
              </a:tr>
              <a:tr h="370840">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0001</a:t>
                      </a:r>
                    </a:p>
                  </a:txBody>
                  <a:tcPr/>
                </a:tc>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Brittany</a:t>
                      </a:r>
                    </a:p>
                  </a:txBody>
                  <a:tcPr/>
                </a:tc>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34</a:t>
                      </a:r>
                    </a:p>
                  </a:txBody>
                  <a:tcPr/>
                </a:tc>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Female</a:t>
                      </a:r>
                    </a:p>
                  </a:txBody>
                  <a:tcPr/>
                </a:tc>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NA</a:t>
                      </a:r>
                    </a:p>
                  </a:txBody>
                  <a:tcPr>
                    <a:solidFill>
                      <a:schemeClr val="bg2">
                        <a:lumMod val="90000"/>
                      </a:schemeClr>
                    </a:solidFill>
                  </a:tcPr>
                </a:tc>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No</a:t>
                      </a:r>
                    </a:p>
                  </a:txBody>
                  <a:tcPr/>
                </a:tc>
                <a:extLst>
                  <a:ext uri="{0D108BD9-81ED-4DB2-BD59-A6C34878D82A}">
                    <a16:rowId xmlns:a16="http://schemas.microsoft.com/office/drawing/2014/main" val="1463524869"/>
                  </a:ext>
                </a:extLst>
              </a:tr>
              <a:tr h="370840">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0002</a:t>
                      </a:r>
                    </a:p>
                  </a:txBody>
                  <a:tcPr/>
                </a:tc>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Idris</a:t>
                      </a:r>
                    </a:p>
                  </a:txBody>
                  <a:tcPr/>
                </a:tc>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NA</a:t>
                      </a:r>
                    </a:p>
                  </a:txBody>
                  <a:tcPr>
                    <a:solidFill>
                      <a:schemeClr val="bg2">
                        <a:lumMod val="90000"/>
                      </a:schemeClr>
                    </a:solidFill>
                  </a:tcPr>
                </a:tc>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Male</a:t>
                      </a:r>
                    </a:p>
                  </a:txBody>
                  <a:tcPr/>
                </a:tc>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NA</a:t>
                      </a:r>
                    </a:p>
                  </a:txBody>
                  <a:tcPr>
                    <a:solidFill>
                      <a:schemeClr val="bg2">
                        <a:lumMod val="90000"/>
                      </a:schemeClr>
                    </a:solidFill>
                  </a:tcPr>
                </a:tc>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NA</a:t>
                      </a:r>
                    </a:p>
                  </a:txBody>
                  <a:tcPr>
                    <a:solidFill>
                      <a:schemeClr val="bg2">
                        <a:lumMod val="90000"/>
                      </a:schemeClr>
                    </a:solidFill>
                  </a:tcPr>
                </a:tc>
                <a:extLst>
                  <a:ext uri="{0D108BD9-81ED-4DB2-BD59-A6C34878D82A}">
                    <a16:rowId xmlns:a16="http://schemas.microsoft.com/office/drawing/2014/main" val="772497947"/>
                  </a:ext>
                </a:extLst>
              </a:tr>
              <a:tr h="370840">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0003</a:t>
                      </a:r>
                    </a:p>
                  </a:txBody>
                  <a:tcPr/>
                </a:tc>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Spike</a:t>
                      </a:r>
                    </a:p>
                  </a:txBody>
                  <a:tcPr/>
                </a:tc>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32</a:t>
                      </a:r>
                    </a:p>
                  </a:txBody>
                  <a:tcPr/>
                </a:tc>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Male</a:t>
                      </a:r>
                    </a:p>
                  </a:txBody>
                  <a:tcPr/>
                </a:tc>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Political</a:t>
                      </a:r>
                    </a:p>
                  </a:txBody>
                  <a:tcPr/>
                </a:tc>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Yes</a:t>
                      </a:r>
                    </a:p>
                  </a:txBody>
                  <a:tcPr/>
                </a:tc>
                <a:extLst>
                  <a:ext uri="{0D108BD9-81ED-4DB2-BD59-A6C34878D82A}">
                    <a16:rowId xmlns:a16="http://schemas.microsoft.com/office/drawing/2014/main" val="2435630336"/>
                  </a:ext>
                </a:extLst>
              </a:tr>
              <a:tr h="370840">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0004</a:t>
                      </a:r>
                    </a:p>
                  </a:txBody>
                  <a:tcPr/>
                </a:tc>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Lara</a:t>
                      </a:r>
                    </a:p>
                  </a:txBody>
                  <a:tcPr/>
                </a:tc>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29</a:t>
                      </a:r>
                    </a:p>
                  </a:txBody>
                  <a:tcPr/>
                </a:tc>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Female</a:t>
                      </a:r>
                    </a:p>
                  </a:txBody>
                  <a:tcPr/>
                </a:tc>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Geography</a:t>
                      </a:r>
                    </a:p>
                  </a:txBody>
                  <a:tcPr/>
                </a:tc>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Yes</a:t>
                      </a:r>
                    </a:p>
                  </a:txBody>
                  <a:tcPr/>
                </a:tc>
                <a:extLst>
                  <a:ext uri="{0D108BD9-81ED-4DB2-BD59-A6C34878D82A}">
                    <a16:rowId xmlns:a16="http://schemas.microsoft.com/office/drawing/2014/main" val="1340207798"/>
                  </a:ext>
                </a:extLst>
              </a:tr>
              <a:tr h="370840">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0005</a:t>
                      </a:r>
                    </a:p>
                  </a:txBody>
                  <a:tcPr/>
                </a:tc>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Fiona</a:t>
                      </a:r>
                    </a:p>
                  </a:txBody>
                  <a:tcPr/>
                </a:tc>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28</a:t>
                      </a:r>
                    </a:p>
                  </a:txBody>
                  <a:tcPr/>
                </a:tc>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Female</a:t>
                      </a:r>
                    </a:p>
                  </a:txBody>
                  <a:tcPr/>
                </a:tc>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Health</a:t>
                      </a:r>
                    </a:p>
                  </a:txBody>
                  <a:tcPr/>
                </a:tc>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No</a:t>
                      </a:r>
                    </a:p>
                  </a:txBody>
                  <a:tcPr/>
                </a:tc>
                <a:extLst>
                  <a:ext uri="{0D108BD9-81ED-4DB2-BD59-A6C34878D82A}">
                    <a16:rowId xmlns:a16="http://schemas.microsoft.com/office/drawing/2014/main" val="129856609"/>
                  </a:ext>
                </a:extLst>
              </a:tr>
              <a:tr h="370840">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0006</a:t>
                      </a:r>
                    </a:p>
                  </a:txBody>
                  <a:tcPr/>
                </a:tc>
                <a:tc>
                  <a:txBody>
                    <a:bodyPr/>
                    <a:lstStyle/>
                    <a:p>
                      <a:r>
                        <a:rPr lang="en-GB" dirty="0" err="1">
                          <a:latin typeface="Helvetica Neue" panose="02000503000000020004" pitchFamily="2" charset="0"/>
                          <a:ea typeface="Helvetica Neue" panose="02000503000000020004" pitchFamily="2" charset="0"/>
                          <a:cs typeface="Helvetica Neue" panose="02000503000000020004" pitchFamily="2" charset="0"/>
                        </a:rPr>
                        <a:t>Xiaoyu</a:t>
                      </a:r>
                      <a:endParaRPr lang="en-GB" dirty="0">
                        <a:latin typeface="Helvetica Neue" panose="02000503000000020004" pitchFamily="2" charset="0"/>
                        <a:ea typeface="Helvetica Neue" panose="02000503000000020004" pitchFamily="2" charset="0"/>
                        <a:cs typeface="Helvetica Neue" panose="02000503000000020004" pitchFamily="2" charset="0"/>
                      </a:endParaRPr>
                    </a:p>
                  </a:txBody>
                  <a:tcPr/>
                </a:tc>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29</a:t>
                      </a:r>
                    </a:p>
                  </a:txBody>
                  <a:tcPr/>
                </a:tc>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Female</a:t>
                      </a:r>
                    </a:p>
                  </a:txBody>
                  <a:tcPr/>
                </a:tc>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Geography</a:t>
                      </a:r>
                    </a:p>
                  </a:txBody>
                  <a:tcPr/>
                </a:tc>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NA</a:t>
                      </a:r>
                    </a:p>
                  </a:txBody>
                  <a:tcPr>
                    <a:solidFill>
                      <a:schemeClr val="bg2">
                        <a:lumMod val="90000"/>
                      </a:schemeClr>
                    </a:solidFill>
                  </a:tcPr>
                </a:tc>
                <a:extLst>
                  <a:ext uri="{0D108BD9-81ED-4DB2-BD59-A6C34878D82A}">
                    <a16:rowId xmlns:a16="http://schemas.microsoft.com/office/drawing/2014/main" val="2110649772"/>
                  </a:ext>
                </a:extLst>
              </a:tr>
            </a:tbl>
          </a:graphicData>
        </a:graphic>
      </p:graphicFrame>
      <p:sp>
        <p:nvSpPr>
          <p:cNvPr id="6" name="TextBox 5">
            <a:extLst>
              <a:ext uri="{FF2B5EF4-FFF2-40B4-BE49-F238E27FC236}">
                <a16:creationId xmlns:a16="http://schemas.microsoft.com/office/drawing/2014/main" id="{7C8C058C-EAD9-4324-7B4F-527101D8563B}"/>
              </a:ext>
            </a:extLst>
          </p:cNvPr>
          <p:cNvSpPr txBox="1"/>
          <p:nvPr/>
        </p:nvSpPr>
        <p:spPr>
          <a:xfrm>
            <a:off x="9202475" y="3915901"/>
            <a:ext cx="2887038" cy="923330"/>
          </a:xfrm>
          <a:prstGeom prst="rect">
            <a:avLst/>
          </a:prstGeom>
          <a:noFill/>
        </p:spPr>
        <p:txBody>
          <a:bodyPr wrap="square" rtlCol="0">
            <a:spAutoFit/>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Sample size = 6</a:t>
            </a:r>
          </a:p>
          <a:p>
            <a:endParaRPr lang="en-GB" dirty="0">
              <a:latin typeface="Helvetica Neue" panose="02000503000000020004" pitchFamily="2" charset="0"/>
              <a:ea typeface="Helvetica Neue" panose="02000503000000020004" pitchFamily="2" charset="0"/>
              <a:cs typeface="Helvetica Neue" panose="02000503000000020004" pitchFamily="2" charset="0"/>
            </a:endParaRPr>
          </a:p>
          <a:p>
            <a:r>
              <a:rPr lang="en-GB" dirty="0">
                <a:latin typeface="Helvetica Neue" panose="02000503000000020004" pitchFamily="2" charset="0"/>
                <a:ea typeface="Helvetica Neue" panose="02000503000000020004" pitchFamily="2" charset="0"/>
                <a:cs typeface="Helvetica Neue" panose="02000503000000020004" pitchFamily="2" charset="0"/>
              </a:rPr>
              <a:t>Delete 3 rows</a:t>
            </a:r>
          </a:p>
        </p:txBody>
      </p:sp>
      <p:cxnSp>
        <p:nvCxnSpPr>
          <p:cNvPr id="8" name="Straight Connector 7">
            <a:extLst>
              <a:ext uri="{FF2B5EF4-FFF2-40B4-BE49-F238E27FC236}">
                <a16:creationId xmlns:a16="http://schemas.microsoft.com/office/drawing/2014/main" id="{6601D8D4-8EE1-B513-50C8-B6502DC47A66}"/>
              </a:ext>
            </a:extLst>
          </p:cNvPr>
          <p:cNvCxnSpPr/>
          <p:nvPr/>
        </p:nvCxnSpPr>
        <p:spPr>
          <a:xfrm>
            <a:off x="74176" y="4548719"/>
            <a:ext cx="8915712"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66C949D9-3066-4F08-ECDB-2B08233C4795}"/>
              </a:ext>
            </a:extLst>
          </p:cNvPr>
          <p:cNvCxnSpPr/>
          <p:nvPr/>
        </p:nvCxnSpPr>
        <p:spPr>
          <a:xfrm>
            <a:off x="72466" y="4937423"/>
            <a:ext cx="8915712"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CBDB6810-82E4-2D5A-B920-24530D5E7A95}"/>
              </a:ext>
            </a:extLst>
          </p:cNvPr>
          <p:cNvCxnSpPr/>
          <p:nvPr/>
        </p:nvCxnSpPr>
        <p:spPr>
          <a:xfrm>
            <a:off x="72466" y="6435737"/>
            <a:ext cx="8915712"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5BAFCE0E-7A58-966B-BA30-D59D1B8D7FB7}"/>
              </a:ext>
            </a:extLst>
          </p:cNvPr>
          <p:cNvSpPr txBox="1"/>
          <p:nvPr/>
        </p:nvSpPr>
        <p:spPr>
          <a:xfrm>
            <a:off x="5513065" y="885812"/>
            <a:ext cx="6576448" cy="646331"/>
          </a:xfrm>
          <a:prstGeom prst="rect">
            <a:avLst/>
          </a:prstGeom>
          <a:solidFill>
            <a:schemeClr val="accent1">
              <a:lumMod val="40000"/>
              <a:lumOff val="60000"/>
            </a:schemeClr>
          </a:solidFill>
          <a:ln>
            <a:solidFill>
              <a:schemeClr val="accent1"/>
            </a:solidFill>
          </a:ln>
        </p:spPr>
        <p:txBody>
          <a:bodyPr wrap="square" rtlCol="0">
            <a:spAutoFit/>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Code:</a:t>
            </a:r>
          </a:p>
          <a:p>
            <a:r>
              <a:rPr lang="en-GB" b="1" dirty="0" err="1">
                <a:latin typeface="Helvetica Neue" panose="02000503000000020004" pitchFamily="2" charset="0"/>
                <a:ea typeface="Helvetica Neue" panose="02000503000000020004" pitchFamily="2" charset="0"/>
                <a:cs typeface="Helvetica Neue" panose="02000503000000020004" pitchFamily="2" charset="0"/>
              </a:rPr>
              <a:t>dataset_nomissing</a:t>
            </a:r>
            <a:r>
              <a:rPr lang="en-GB" b="1" dirty="0">
                <a:latin typeface="Helvetica Neue" panose="02000503000000020004" pitchFamily="2" charset="0"/>
                <a:ea typeface="Helvetica Neue" panose="02000503000000020004" pitchFamily="2" charset="0"/>
                <a:cs typeface="Helvetica Neue" panose="02000503000000020004" pitchFamily="2" charset="0"/>
              </a:rPr>
              <a:t> &lt;- dataset</a:t>
            </a:r>
            <a:r>
              <a:rPr lang="en-GB" b="1" dirty="0">
                <a:effectLst/>
                <a:latin typeface="Helvetica Neue" panose="02000503000000020004" pitchFamily="2" charset="0"/>
                <a:ea typeface="Helvetica Neue" panose="02000503000000020004" pitchFamily="2" charset="0"/>
                <a:cs typeface="Helvetica Neue" panose="02000503000000020004" pitchFamily="2" charset="0"/>
              </a:rPr>
              <a:t>[</a:t>
            </a:r>
            <a:r>
              <a:rPr lang="en-GB" b="1" dirty="0" err="1">
                <a:latin typeface="Helvetica Neue" panose="02000503000000020004" pitchFamily="2" charset="0"/>
                <a:ea typeface="Helvetica Neue" panose="02000503000000020004" pitchFamily="2" charset="0"/>
                <a:cs typeface="Helvetica Neue" panose="02000503000000020004" pitchFamily="2" charset="0"/>
              </a:rPr>
              <a:t>complete.cases</a:t>
            </a:r>
            <a:r>
              <a:rPr lang="en-GB" b="1" dirty="0">
                <a:effectLst/>
                <a:latin typeface="Helvetica Neue" panose="02000503000000020004" pitchFamily="2" charset="0"/>
                <a:ea typeface="Helvetica Neue" panose="02000503000000020004" pitchFamily="2" charset="0"/>
                <a:cs typeface="Helvetica Neue" panose="02000503000000020004" pitchFamily="2" charset="0"/>
              </a:rPr>
              <a:t>(dataset),</a:t>
            </a:r>
            <a:r>
              <a:rPr lang="en-GB" b="1" dirty="0">
                <a:latin typeface="Helvetica Neue" panose="02000503000000020004" pitchFamily="2" charset="0"/>
                <a:ea typeface="Helvetica Neue" panose="02000503000000020004" pitchFamily="2" charset="0"/>
                <a:cs typeface="Helvetica Neue" panose="02000503000000020004" pitchFamily="2" charset="0"/>
              </a:rPr>
              <a:t> </a:t>
            </a:r>
            <a:r>
              <a:rPr lang="en-GB" b="1" dirty="0">
                <a:effectLst/>
                <a:latin typeface="Helvetica Neue" panose="02000503000000020004" pitchFamily="2" charset="0"/>
                <a:ea typeface="Helvetica Neue" panose="02000503000000020004" pitchFamily="2" charset="0"/>
                <a:cs typeface="Helvetica Neue" panose="02000503000000020004" pitchFamily="2" charset="0"/>
              </a:rPr>
              <a:t>]</a:t>
            </a:r>
            <a:endParaRPr lang="en-GB" b="1"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2" name="Slide Number Placeholder 3">
            <a:extLst>
              <a:ext uri="{FF2B5EF4-FFF2-40B4-BE49-F238E27FC236}">
                <a16:creationId xmlns:a16="http://schemas.microsoft.com/office/drawing/2014/main" id="{CD3537D0-8A9C-DB02-630F-CE7F4A4A63A6}"/>
              </a:ext>
            </a:extLst>
          </p:cNvPr>
          <p:cNvSpPr txBox="1">
            <a:spLocks/>
          </p:cNvSpPr>
          <p:nvPr/>
        </p:nvSpPr>
        <p:spPr>
          <a:xfrm>
            <a:off x="11275948" y="6373869"/>
            <a:ext cx="656972" cy="392691"/>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49</a:t>
            </a:fld>
            <a:endParaRPr lang="en-US" dirty="0">
              <a:solidFill>
                <a:srgbClr val="000000"/>
              </a:solidFill>
              <a:cs typeface="ＭＳ Ｐゴシック" charset="0"/>
            </a:endParaRPr>
          </a:p>
        </p:txBody>
      </p:sp>
    </p:spTree>
    <p:extLst>
      <p:ext uri="{BB962C8B-B14F-4D97-AF65-F5344CB8AC3E}">
        <p14:creationId xmlns:p14="http://schemas.microsoft.com/office/powerpoint/2010/main" val="23292852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59F3DC2-A8CC-0841-8E4C-F819448F8369}"/>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5</a:t>
            </a:fld>
            <a:endParaRPr lang="en-US" dirty="0">
              <a:solidFill>
                <a:srgbClr val="000000"/>
              </a:solidFill>
              <a:cs typeface="ＭＳ Ｐゴシック" charset="0"/>
            </a:endParaRPr>
          </a:p>
        </p:txBody>
      </p:sp>
      <p:sp>
        <p:nvSpPr>
          <p:cNvPr id="6" name="TextBox 5">
            <a:extLst>
              <a:ext uri="{FF2B5EF4-FFF2-40B4-BE49-F238E27FC236}">
                <a16:creationId xmlns:a16="http://schemas.microsoft.com/office/drawing/2014/main" id="{7A439FB6-03DB-4640-BA16-6A24066171ED}"/>
              </a:ext>
            </a:extLst>
          </p:cNvPr>
          <p:cNvSpPr txBox="1"/>
          <p:nvPr/>
        </p:nvSpPr>
        <p:spPr>
          <a:xfrm>
            <a:off x="7262137" y="178438"/>
            <a:ext cx="4652295" cy="6355586"/>
          </a:xfrm>
          <a:prstGeom prst="rect">
            <a:avLst/>
          </a:prstGeom>
          <a:noFill/>
        </p:spPr>
        <p:txBody>
          <a:bodyPr wrap="square" rtlCol="0">
            <a:spAutoFit/>
          </a:bodyPr>
          <a:lstStyle/>
          <a:p>
            <a:r>
              <a:rPr lang="en-GB" sz="1100" dirty="0">
                <a:latin typeface="Helvetica Neue Thin" panose="020B0403020202020204" pitchFamily="34" charset="0"/>
                <a:ea typeface="Helvetica Neue Thin" panose="020B0403020202020204" pitchFamily="34" charset="0"/>
              </a:rPr>
              <a:t># R Code:</a:t>
            </a:r>
          </a:p>
          <a:p>
            <a:r>
              <a:rPr lang="en-GB" sz="1100" dirty="0">
                <a:latin typeface="Helvetica Neue Thin" panose="020B0403020202020204" pitchFamily="34" charset="0"/>
                <a:ea typeface="Helvetica Neue Thin" panose="020B0403020202020204" pitchFamily="34" charset="0"/>
              </a:rPr>
              <a:t>	</a:t>
            </a:r>
          </a:p>
          <a:p>
            <a:r>
              <a:rPr lang="en-GB" sz="1100" dirty="0">
                <a:latin typeface="Helvetica Neue Thin" panose="020B0403020202020204" pitchFamily="34" charset="0"/>
                <a:ea typeface="Helvetica Neue Thin" panose="020B0403020202020204" pitchFamily="34" charset="0"/>
              </a:rPr>
              <a:t># enter data</a:t>
            </a:r>
          </a:p>
          <a:p>
            <a:r>
              <a:rPr lang="en-GB" sz="1100" dirty="0" err="1">
                <a:latin typeface="Helvetica Neue Thin" panose="020B0403020202020204" pitchFamily="34" charset="0"/>
                <a:ea typeface="Helvetica Neue Thin" panose="020B0403020202020204" pitchFamily="34" charset="0"/>
              </a:rPr>
              <a:t>weightChanges</a:t>
            </a:r>
            <a:r>
              <a:rPr lang="en-GB" sz="1100" dirty="0">
                <a:latin typeface="Helvetica Neue Thin" panose="020B0403020202020204" pitchFamily="34" charset="0"/>
                <a:ea typeface="Helvetica Neue Thin" panose="020B0403020202020204" pitchFamily="34" charset="0"/>
              </a:rPr>
              <a:t> &lt;- c(-0.2,-0.4, 0, 0.1, 0.1, 0.3, 0.12, 0.4, 0.5, 0.8, 0.9, 0.5, 0.6, 0.7, 0.6, 1.3, -0.2, 0, 0.1, 0.1, 0.3, 0.4, 0.5, 0.5, 0.6, 1.2)</a:t>
            </a:r>
          </a:p>
          <a:p>
            <a:endParaRPr lang="en-GB" sz="1100" dirty="0">
              <a:latin typeface="Helvetica Neue Thin" panose="020B0403020202020204" pitchFamily="34" charset="0"/>
              <a:ea typeface="Helvetica Neue Thin" panose="020B0403020202020204" pitchFamily="34" charset="0"/>
            </a:endParaRPr>
          </a:p>
          <a:p>
            <a:r>
              <a:rPr lang="en-GB" sz="1100" dirty="0">
                <a:latin typeface="Helvetica Neue Thin" panose="020B0403020202020204" pitchFamily="34" charset="0"/>
                <a:ea typeface="Helvetica Neue Thin" panose="020B0403020202020204" pitchFamily="34" charset="0"/>
              </a:rPr>
              <a:t># next, extract mean and standard deviation from data</a:t>
            </a:r>
          </a:p>
          <a:p>
            <a:r>
              <a:rPr lang="en-GB" sz="1100" dirty="0">
                <a:latin typeface="Helvetica Neue Thin" panose="020B0403020202020204" pitchFamily="34" charset="0"/>
                <a:ea typeface="Helvetica Neue Thin" panose="020B0403020202020204" pitchFamily="34" charset="0"/>
              </a:rPr>
              <a:t>m&lt;-mean(</a:t>
            </a:r>
            <a:r>
              <a:rPr lang="en-GB" sz="1100" dirty="0" err="1">
                <a:latin typeface="Helvetica Neue Thin" panose="020B0403020202020204" pitchFamily="34" charset="0"/>
                <a:ea typeface="Helvetica Neue Thin" panose="020B0403020202020204" pitchFamily="34" charset="0"/>
              </a:rPr>
              <a:t>weightChanges</a:t>
            </a:r>
            <a:r>
              <a:rPr lang="en-GB" sz="1100" dirty="0">
                <a:latin typeface="Helvetica Neue Thin" panose="020B0403020202020204" pitchFamily="34" charset="0"/>
                <a:ea typeface="Helvetica Neue Thin" panose="020B0403020202020204" pitchFamily="34" charset="0"/>
              </a:rPr>
              <a:t>)</a:t>
            </a:r>
          </a:p>
          <a:p>
            <a:r>
              <a:rPr lang="en-GB" sz="1100" dirty="0">
                <a:latin typeface="Helvetica Neue Thin" panose="020B0403020202020204" pitchFamily="34" charset="0"/>
                <a:ea typeface="Helvetica Neue Thin" panose="020B0403020202020204" pitchFamily="34" charset="0"/>
              </a:rPr>
              <a:t>std&lt;-</a:t>
            </a:r>
            <a:r>
              <a:rPr lang="en-GB" sz="1100" dirty="0" err="1">
                <a:latin typeface="Helvetica Neue Thin" panose="020B0403020202020204" pitchFamily="34" charset="0"/>
                <a:ea typeface="Helvetica Neue Thin" panose="020B0403020202020204" pitchFamily="34" charset="0"/>
              </a:rPr>
              <a:t>sd</a:t>
            </a:r>
            <a:r>
              <a:rPr lang="en-GB" sz="1100" dirty="0">
                <a:latin typeface="Helvetica Neue Thin" panose="020B0403020202020204" pitchFamily="34" charset="0"/>
                <a:ea typeface="Helvetica Neue Thin" panose="020B0403020202020204" pitchFamily="34" charset="0"/>
              </a:rPr>
              <a:t>(</a:t>
            </a:r>
            <a:r>
              <a:rPr lang="en-GB" sz="1100" dirty="0" err="1">
                <a:latin typeface="Helvetica Neue Thin" panose="020B0403020202020204" pitchFamily="34" charset="0"/>
                <a:ea typeface="Helvetica Neue Thin" panose="020B0403020202020204" pitchFamily="34" charset="0"/>
              </a:rPr>
              <a:t>weightChanges</a:t>
            </a:r>
            <a:r>
              <a:rPr lang="en-GB" sz="1100" dirty="0">
                <a:latin typeface="Helvetica Neue Thin" panose="020B0403020202020204" pitchFamily="34" charset="0"/>
                <a:ea typeface="Helvetica Neue Thin" panose="020B0403020202020204" pitchFamily="34" charset="0"/>
              </a:rPr>
              <a:t>)</a:t>
            </a:r>
          </a:p>
          <a:p>
            <a:endParaRPr lang="en-GB" sz="1100" dirty="0">
              <a:latin typeface="Helvetica Neue Thin" panose="020B0403020202020204" pitchFamily="34" charset="0"/>
              <a:ea typeface="Helvetica Neue Thin" panose="020B0403020202020204" pitchFamily="34" charset="0"/>
            </a:endParaRPr>
          </a:p>
          <a:p>
            <a:r>
              <a:rPr lang="en-GB" sz="1100" dirty="0">
                <a:latin typeface="Helvetica Neue Thin" panose="020B0403020202020204" pitchFamily="34" charset="0"/>
                <a:ea typeface="Helvetica Neue Thin" panose="020B0403020202020204" pitchFamily="34" charset="0"/>
              </a:rPr>
              <a:t># plot histogram with normal curve</a:t>
            </a:r>
          </a:p>
          <a:p>
            <a:r>
              <a:rPr lang="en-GB" sz="1100" dirty="0">
                <a:latin typeface="Helvetica Neue Thin" panose="020B0403020202020204" pitchFamily="34" charset="0"/>
                <a:ea typeface="Helvetica Neue Thin" panose="020B0403020202020204" pitchFamily="34" charset="0"/>
              </a:rPr>
              <a:t>hist(</a:t>
            </a:r>
            <a:r>
              <a:rPr lang="en-GB" sz="1100" dirty="0" err="1">
                <a:latin typeface="Helvetica Neue Thin" panose="020B0403020202020204" pitchFamily="34" charset="0"/>
                <a:ea typeface="Helvetica Neue Thin" panose="020B0403020202020204" pitchFamily="34" charset="0"/>
              </a:rPr>
              <a:t>weightChanges</a:t>
            </a:r>
            <a:r>
              <a:rPr lang="en-GB" sz="1100" dirty="0">
                <a:latin typeface="Helvetica Neue Thin" panose="020B0403020202020204" pitchFamily="34" charset="0"/>
                <a:ea typeface="Helvetica Neue Thin" panose="020B0403020202020204" pitchFamily="34" charset="0"/>
              </a:rPr>
              <a:t>, density = 20, prob=TRUE, main="Weight change within 28-weeks of using Wii Fit", </a:t>
            </a:r>
            <a:r>
              <a:rPr lang="en-GB" sz="1100" dirty="0" err="1">
                <a:latin typeface="Helvetica Neue Thin" panose="020B0403020202020204" pitchFamily="34" charset="0"/>
                <a:ea typeface="Helvetica Neue Thin" panose="020B0403020202020204" pitchFamily="34" charset="0"/>
              </a:rPr>
              <a:t>xlab</a:t>
            </a:r>
            <a:r>
              <a:rPr lang="en-GB" sz="1100" dirty="0">
                <a:latin typeface="Helvetica Neue Thin" panose="020B0403020202020204" pitchFamily="34" charset="0"/>
                <a:ea typeface="Helvetica Neue Thin" panose="020B0403020202020204" pitchFamily="34" charset="0"/>
              </a:rPr>
              <a:t> = "Weight Changes [kg]", </a:t>
            </a:r>
            <a:r>
              <a:rPr lang="en-GB" sz="1100" dirty="0" err="1">
                <a:latin typeface="Helvetica Neue Thin" panose="020B0403020202020204" pitchFamily="34" charset="0"/>
                <a:ea typeface="Helvetica Neue Thin" panose="020B0403020202020204" pitchFamily="34" charset="0"/>
              </a:rPr>
              <a:t>ylab</a:t>
            </a:r>
            <a:r>
              <a:rPr lang="en-GB" sz="1100" dirty="0">
                <a:latin typeface="Helvetica Neue Thin" panose="020B0403020202020204" pitchFamily="34" charset="0"/>
                <a:ea typeface="Helvetica Neue Thin" panose="020B0403020202020204" pitchFamily="34" charset="0"/>
              </a:rPr>
              <a:t> = "Density (proportion [%])")</a:t>
            </a:r>
          </a:p>
          <a:p>
            <a:endParaRPr lang="en-GB" sz="1100" dirty="0">
              <a:latin typeface="Helvetica Neue Thin" panose="020B0403020202020204" pitchFamily="34" charset="0"/>
              <a:ea typeface="Helvetica Neue Thin" panose="020B0403020202020204" pitchFamily="34" charset="0"/>
            </a:endParaRPr>
          </a:p>
          <a:p>
            <a:r>
              <a:rPr lang="en-GB" sz="1100" dirty="0">
                <a:latin typeface="Helvetica Neue Thin" panose="020B0403020202020204" pitchFamily="34" charset="0"/>
                <a:ea typeface="Helvetica Neue Thin" panose="020B0403020202020204" pitchFamily="34" charset="0"/>
              </a:rPr>
              <a:t># adds the normal curve</a:t>
            </a:r>
          </a:p>
          <a:p>
            <a:r>
              <a:rPr lang="en-GB" sz="1100" dirty="0">
                <a:latin typeface="Helvetica Neue Thin" panose="020B0403020202020204" pitchFamily="34" charset="0"/>
                <a:ea typeface="Helvetica Neue Thin" panose="020B0403020202020204" pitchFamily="34" charset="0"/>
              </a:rPr>
              <a:t>curve(</a:t>
            </a:r>
            <a:r>
              <a:rPr lang="en-GB" sz="1100" dirty="0" err="1">
                <a:latin typeface="Helvetica Neue Thin" panose="020B0403020202020204" pitchFamily="34" charset="0"/>
                <a:ea typeface="Helvetica Neue Thin" panose="020B0403020202020204" pitchFamily="34" charset="0"/>
              </a:rPr>
              <a:t>dnorm</a:t>
            </a:r>
            <a:r>
              <a:rPr lang="en-GB" sz="1100" dirty="0">
                <a:latin typeface="Helvetica Neue Thin" panose="020B0403020202020204" pitchFamily="34" charset="0"/>
                <a:ea typeface="Helvetica Neue Thin" panose="020B0403020202020204" pitchFamily="34" charset="0"/>
              </a:rPr>
              <a:t>(x, mean=m, </a:t>
            </a:r>
            <a:r>
              <a:rPr lang="en-GB" sz="1100" dirty="0" err="1">
                <a:latin typeface="Helvetica Neue Thin" panose="020B0403020202020204" pitchFamily="34" charset="0"/>
                <a:ea typeface="Helvetica Neue Thin" panose="020B0403020202020204" pitchFamily="34" charset="0"/>
              </a:rPr>
              <a:t>sd</a:t>
            </a:r>
            <a:r>
              <a:rPr lang="en-GB" sz="1100" dirty="0">
                <a:latin typeface="Helvetica Neue Thin" panose="020B0403020202020204" pitchFamily="34" charset="0"/>
                <a:ea typeface="Helvetica Neue Thin" panose="020B0403020202020204" pitchFamily="34" charset="0"/>
              </a:rPr>
              <a:t>=std), add=TRUE)</a:t>
            </a:r>
          </a:p>
          <a:p>
            <a:endParaRPr lang="en-GB" sz="1100" dirty="0">
              <a:latin typeface="Helvetica Neue Thin" panose="020B0403020202020204" pitchFamily="34" charset="0"/>
              <a:ea typeface="Helvetica Neue Thin" panose="020B0403020202020204" pitchFamily="34" charset="0"/>
            </a:endParaRPr>
          </a:p>
          <a:p>
            <a:r>
              <a:rPr lang="en-GB" sz="1100" dirty="0">
                <a:latin typeface="Helvetica Neue Thin" panose="020B0403020202020204" pitchFamily="34" charset="0"/>
                <a:ea typeface="Helvetica Neue Thin" panose="020B0403020202020204" pitchFamily="34" charset="0"/>
              </a:rPr>
              <a:t># add red line for mean</a:t>
            </a:r>
          </a:p>
          <a:p>
            <a:r>
              <a:rPr lang="en-GB" sz="1100" dirty="0" err="1">
                <a:latin typeface="Helvetica Neue Thin" panose="020B0403020202020204" pitchFamily="34" charset="0"/>
                <a:ea typeface="Helvetica Neue Thin" panose="020B0403020202020204" pitchFamily="34" charset="0"/>
              </a:rPr>
              <a:t>abline</a:t>
            </a:r>
            <a:r>
              <a:rPr lang="en-GB" sz="1100" dirty="0">
                <a:latin typeface="Helvetica Neue Thin" panose="020B0403020202020204" pitchFamily="34" charset="0"/>
                <a:ea typeface="Helvetica Neue Thin" panose="020B0403020202020204" pitchFamily="34" charset="0"/>
              </a:rPr>
              <a:t>(v = 0.378, col = "red")</a:t>
            </a:r>
          </a:p>
          <a:p>
            <a:endParaRPr lang="en-GB" sz="1100" dirty="0">
              <a:latin typeface="Helvetica Neue Thin" panose="020B0403020202020204" pitchFamily="34" charset="0"/>
              <a:ea typeface="Helvetica Neue Thin" panose="020B0403020202020204" pitchFamily="34" charset="0"/>
            </a:endParaRPr>
          </a:p>
          <a:p>
            <a:r>
              <a:rPr lang="en-GB" sz="1100" dirty="0">
                <a:latin typeface="Helvetica Neue Thin" panose="020B0403020202020204" pitchFamily="34" charset="0"/>
                <a:ea typeface="Helvetica Neue Thin" panose="020B0403020202020204" pitchFamily="34" charset="0"/>
              </a:rPr>
              <a:t># add blue line for median</a:t>
            </a:r>
          </a:p>
          <a:p>
            <a:r>
              <a:rPr lang="en-GB" sz="1100" dirty="0" err="1">
                <a:latin typeface="Helvetica Neue Thin" panose="020B0403020202020204" pitchFamily="34" charset="0"/>
                <a:ea typeface="Helvetica Neue Thin" panose="020B0403020202020204" pitchFamily="34" charset="0"/>
              </a:rPr>
              <a:t>abline</a:t>
            </a:r>
            <a:r>
              <a:rPr lang="en-GB" sz="1100" dirty="0">
                <a:latin typeface="Helvetica Neue Thin" panose="020B0403020202020204" pitchFamily="34" charset="0"/>
                <a:ea typeface="Helvetica Neue Thin" panose="020B0403020202020204" pitchFamily="34" charset="0"/>
              </a:rPr>
              <a:t>(v = 0.400, col = "blue")</a:t>
            </a:r>
          </a:p>
          <a:p>
            <a:endParaRPr lang="en-GB" sz="1100" dirty="0">
              <a:latin typeface="Helvetica Neue Thin" panose="020B0403020202020204" pitchFamily="34" charset="0"/>
              <a:ea typeface="Helvetica Neue Thin" panose="020B0403020202020204" pitchFamily="34" charset="0"/>
            </a:endParaRPr>
          </a:p>
          <a:p>
            <a:r>
              <a:rPr lang="en-GB" sz="1100" dirty="0">
                <a:latin typeface="Helvetica Neue Thin" panose="020B0403020202020204" pitchFamily="34" charset="0"/>
                <a:ea typeface="Helvetica Neue Thin" panose="020B0403020202020204" pitchFamily="34" charset="0"/>
              </a:rPr>
              <a:t># add black dashed line for -</a:t>
            </a:r>
            <a:r>
              <a:rPr lang="en-GB" sz="1100" dirty="0" err="1">
                <a:latin typeface="Helvetica Neue Thin" panose="020B0403020202020204" pitchFamily="34" charset="0"/>
                <a:ea typeface="Helvetica Neue Thin" panose="020B0403020202020204" pitchFamily="34" charset="0"/>
              </a:rPr>
              <a:t>sd</a:t>
            </a:r>
            <a:endParaRPr lang="en-GB" sz="1100" dirty="0">
              <a:latin typeface="Helvetica Neue Thin" panose="020B0403020202020204" pitchFamily="34" charset="0"/>
              <a:ea typeface="Helvetica Neue Thin" panose="020B0403020202020204" pitchFamily="34" charset="0"/>
            </a:endParaRPr>
          </a:p>
          <a:p>
            <a:r>
              <a:rPr lang="en-GB" sz="1100" dirty="0" err="1">
                <a:latin typeface="Helvetica Neue Thin" panose="020B0403020202020204" pitchFamily="34" charset="0"/>
                <a:ea typeface="Helvetica Neue Thin" panose="020B0403020202020204" pitchFamily="34" charset="0"/>
              </a:rPr>
              <a:t>abline</a:t>
            </a:r>
            <a:r>
              <a:rPr lang="en-GB" sz="1100" dirty="0">
                <a:latin typeface="Helvetica Neue Thin" panose="020B0403020202020204" pitchFamily="34" charset="0"/>
                <a:ea typeface="Helvetica Neue Thin" panose="020B0403020202020204" pitchFamily="34" charset="0"/>
              </a:rPr>
              <a:t>(v = -0.034, </a:t>
            </a:r>
            <a:r>
              <a:rPr lang="en-GB" sz="1100" dirty="0" err="1">
                <a:latin typeface="Helvetica Neue Thin" panose="020B0403020202020204" pitchFamily="34" charset="0"/>
                <a:ea typeface="Helvetica Neue Thin" panose="020B0403020202020204" pitchFamily="34" charset="0"/>
              </a:rPr>
              <a:t>lty</a:t>
            </a:r>
            <a:r>
              <a:rPr lang="en-GB" sz="1100" dirty="0">
                <a:latin typeface="Helvetica Neue Thin" panose="020B0403020202020204" pitchFamily="34" charset="0"/>
                <a:ea typeface="Helvetica Neue Thin" panose="020B0403020202020204" pitchFamily="34" charset="0"/>
              </a:rPr>
              <a:t> = "dashed", col = "black")</a:t>
            </a:r>
          </a:p>
          <a:p>
            <a:endParaRPr lang="en-GB" sz="1100" dirty="0">
              <a:latin typeface="Helvetica Neue Thin" panose="020B0403020202020204" pitchFamily="34" charset="0"/>
              <a:ea typeface="Helvetica Neue Thin" panose="020B0403020202020204" pitchFamily="34" charset="0"/>
            </a:endParaRPr>
          </a:p>
          <a:p>
            <a:r>
              <a:rPr lang="en-GB" sz="1100" dirty="0">
                <a:latin typeface="Helvetica Neue Thin" panose="020B0403020202020204" pitchFamily="34" charset="0"/>
                <a:ea typeface="Helvetica Neue Thin" panose="020B0403020202020204" pitchFamily="34" charset="0"/>
              </a:rPr>
              <a:t># add black dashed line for +</a:t>
            </a:r>
            <a:r>
              <a:rPr lang="en-GB" sz="1100" dirty="0" err="1">
                <a:latin typeface="Helvetica Neue Thin" panose="020B0403020202020204" pitchFamily="34" charset="0"/>
                <a:ea typeface="Helvetica Neue Thin" panose="020B0403020202020204" pitchFamily="34" charset="0"/>
              </a:rPr>
              <a:t>sd</a:t>
            </a:r>
            <a:endParaRPr lang="en-GB" sz="1100" dirty="0">
              <a:latin typeface="Helvetica Neue Thin" panose="020B0403020202020204" pitchFamily="34" charset="0"/>
              <a:ea typeface="Helvetica Neue Thin" panose="020B0403020202020204" pitchFamily="34" charset="0"/>
            </a:endParaRPr>
          </a:p>
          <a:p>
            <a:r>
              <a:rPr lang="en-GB" sz="1100" dirty="0" err="1">
                <a:latin typeface="Helvetica Neue Thin" panose="020B0403020202020204" pitchFamily="34" charset="0"/>
                <a:ea typeface="Helvetica Neue Thin" panose="020B0403020202020204" pitchFamily="34" charset="0"/>
              </a:rPr>
              <a:t>abline</a:t>
            </a:r>
            <a:r>
              <a:rPr lang="en-GB" sz="1100" dirty="0">
                <a:latin typeface="Helvetica Neue Thin" panose="020B0403020202020204" pitchFamily="34" charset="0"/>
                <a:ea typeface="Helvetica Neue Thin" panose="020B0403020202020204" pitchFamily="34" charset="0"/>
              </a:rPr>
              <a:t>(v = 0.79, </a:t>
            </a:r>
            <a:r>
              <a:rPr lang="en-GB" sz="1100" dirty="0" err="1">
                <a:latin typeface="Helvetica Neue Thin" panose="020B0403020202020204" pitchFamily="34" charset="0"/>
                <a:ea typeface="Helvetica Neue Thin" panose="020B0403020202020204" pitchFamily="34" charset="0"/>
              </a:rPr>
              <a:t>lty</a:t>
            </a:r>
            <a:r>
              <a:rPr lang="en-GB" sz="1100" dirty="0">
                <a:latin typeface="Helvetica Neue Thin" panose="020B0403020202020204" pitchFamily="34" charset="0"/>
                <a:ea typeface="Helvetica Neue Thin" panose="020B0403020202020204" pitchFamily="34" charset="0"/>
              </a:rPr>
              <a:t> = "dashed", col = "black")</a:t>
            </a:r>
          </a:p>
          <a:p>
            <a:endParaRPr lang="en-GB" sz="1100" dirty="0">
              <a:latin typeface="Helvetica Neue Thin" panose="020B0403020202020204" pitchFamily="34" charset="0"/>
              <a:ea typeface="Helvetica Neue Thin" panose="020B0403020202020204" pitchFamily="34" charset="0"/>
            </a:endParaRPr>
          </a:p>
          <a:p>
            <a:r>
              <a:rPr lang="en-GB" sz="1100" dirty="0">
                <a:latin typeface="Helvetica Neue Thin" panose="020B0403020202020204" pitchFamily="34" charset="0"/>
                <a:ea typeface="Helvetica Neue Thin" panose="020B0403020202020204" pitchFamily="34" charset="0"/>
              </a:rPr>
              <a:t># add blue line for median</a:t>
            </a:r>
          </a:p>
          <a:p>
            <a:r>
              <a:rPr lang="en-GB" sz="1100" dirty="0" err="1">
                <a:latin typeface="Helvetica Neue Thin" panose="020B0403020202020204" pitchFamily="34" charset="0"/>
                <a:ea typeface="Helvetica Neue Thin" panose="020B0403020202020204" pitchFamily="34" charset="0"/>
              </a:rPr>
              <a:t>abline</a:t>
            </a:r>
            <a:r>
              <a:rPr lang="en-GB" sz="1100" dirty="0">
                <a:latin typeface="Helvetica Neue Thin" panose="020B0403020202020204" pitchFamily="34" charset="0"/>
                <a:ea typeface="Helvetica Neue Thin" panose="020B0403020202020204" pitchFamily="34" charset="0"/>
              </a:rPr>
              <a:t>(v = 0, col = "black", </a:t>
            </a:r>
            <a:r>
              <a:rPr lang="en-GB" sz="1100" dirty="0" err="1">
                <a:latin typeface="Helvetica Neue Thin" panose="020B0403020202020204" pitchFamily="34" charset="0"/>
                <a:ea typeface="Helvetica Neue Thin" panose="020B0403020202020204" pitchFamily="34" charset="0"/>
              </a:rPr>
              <a:t>lwd</a:t>
            </a:r>
            <a:r>
              <a:rPr lang="en-GB" sz="1100" dirty="0">
                <a:latin typeface="Helvetica Neue Thin" panose="020B0403020202020204" pitchFamily="34" charset="0"/>
                <a:ea typeface="Helvetica Neue Thin" panose="020B0403020202020204" pitchFamily="34" charset="0"/>
              </a:rPr>
              <a:t> = 3)</a:t>
            </a:r>
          </a:p>
          <a:p>
            <a:endParaRPr lang="en-GB" sz="1100" dirty="0">
              <a:latin typeface="Helvetica Neue Thin" panose="020B0403020202020204" pitchFamily="34" charset="0"/>
              <a:ea typeface="Helvetica Neue Thin" panose="020B0403020202020204" pitchFamily="34" charset="0"/>
            </a:endParaRPr>
          </a:p>
          <a:p>
            <a:endParaRPr lang="en-GB" sz="1100" dirty="0">
              <a:latin typeface="Helvetica Neue Thin" panose="020B0403020202020204" pitchFamily="34" charset="0"/>
              <a:ea typeface="Helvetica Neue Thin" panose="020B0403020202020204" pitchFamily="34" charset="0"/>
            </a:endParaRPr>
          </a:p>
          <a:p>
            <a:endParaRPr lang="en-GB" sz="1100" dirty="0">
              <a:latin typeface="Helvetica Neue Thin" panose="020B0403020202020204" pitchFamily="34" charset="0"/>
              <a:ea typeface="Helvetica Neue Thin" panose="020B0403020202020204" pitchFamily="34" charset="0"/>
            </a:endParaRPr>
          </a:p>
          <a:p>
            <a:r>
              <a:rPr lang="en-GB" sz="1100" dirty="0">
                <a:latin typeface="Helvetica Neue Thin" panose="020B0403020202020204" pitchFamily="34" charset="0"/>
                <a:ea typeface="Helvetica Neue Thin" panose="020B0403020202020204" pitchFamily="34" charset="0"/>
              </a:rPr>
              <a:t># Calculate probability </a:t>
            </a:r>
          </a:p>
          <a:p>
            <a:r>
              <a:rPr lang="en-GB" sz="1100" dirty="0" err="1">
                <a:latin typeface="Helvetica Neue Thin" panose="020B0403020202020204" pitchFamily="34" charset="0"/>
                <a:ea typeface="Helvetica Neue Thin" panose="020B0403020202020204" pitchFamily="34" charset="0"/>
              </a:rPr>
              <a:t>pnorm</a:t>
            </a:r>
            <a:r>
              <a:rPr lang="en-GB" sz="1100" dirty="0">
                <a:latin typeface="Helvetica Neue Thin" panose="020B0403020202020204" pitchFamily="34" charset="0"/>
                <a:ea typeface="Helvetica Neue Thin" panose="020B0403020202020204" pitchFamily="34" charset="0"/>
              </a:rPr>
              <a:t>(0, mean=m, </a:t>
            </a:r>
            <a:r>
              <a:rPr lang="en-GB" sz="1100" dirty="0" err="1">
                <a:latin typeface="Helvetica Neue Thin" panose="020B0403020202020204" pitchFamily="34" charset="0"/>
                <a:ea typeface="Helvetica Neue Thin" panose="020B0403020202020204" pitchFamily="34" charset="0"/>
              </a:rPr>
              <a:t>sd</a:t>
            </a:r>
            <a:r>
              <a:rPr lang="en-GB" sz="1100" dirty="0">
                <a:latin typeface="Helvetica Neue Thin" panose="020B0403020202020204" pitchFamily="34" charset="0"/>
                <a:ea typeface="Helvetica Neue Thin" panose="020B0403020202020204" pitchFamily="34" charset="0"/>
              </a:rPr>
              <a:t>=std)</a:t>
            </a:r>
          </a:p>
        </p:txBody>
      </p:sp>
      <p:pic>
        <p:nvPicPr>
          <p:cNvPr id="3" name="Picture 2" descr="A graph of a weight change&#10;&#10;AI-generated content may be incorrect.">
            <a:extLst>
              <a:ext uri="{FF2B5EF4-FFF2-40B4-BE49-F238E27FC236}">
                <a16:creationId xmlns:a16="http://schemas.microsoft.com/office/drawing/2014/main" id="{E199B3BC-B366-E3DD-A326-BC038E6E36DE}"/>
              </a:ext>
            </a:extLst>
          </p:cNvPr>
          <p:cNvPicPr>
            <a:picLocks noChangeAspect="1"/>
          </p:cNvPicPr>
          <p:nvPr/>
        </p:nvPicPr>
        <p:blipFill>
          <a:blip r:embed="rId2"/>
          <a:stretch>
            <a:fillRect/>
          </a:stretch>
        </p:blipFill>
        <p:spPr>
          <a:xfrm>
            <a:off x="277568" y="736497"/>
            <a:ext cx="6800267" cy="4951141"/>
          </a:xfrm>
          <a:prstGeom prst="rect">
            <a:avLst/>
          </a:prstGeom>
        </p:spPr>
      </p:pic>
      <p:sp>
        <p:nvSpPr>
          <p:cNvPr id="9" name="TextBox 8">
            <a:extLst>
              <a:ext uri="{FF2B5EF4-FFF2-40B4-BE49-F238E27FC236}">
                <a16:creationId xmlns:a16="http://schemas.microsoft.com/office/drawing/2014/main" id="{D8F8B148-56BB-5B3A-049C-E827BD85CEE7}"/>
              </a:ext>
            </a:extLst>
          </p:cNvPr>
          <p:cNvSpPr txBox="1"/>
          <p:nvPr/>
        </p:nvSpPr>
        <p:spPr>
          <a:xfrm>
            <a:off x="239901" y="6050704"/>
            <a:ext cx="6719853" cy="738664"/>
          </a:xfrm>
          <a:prstGeom prst="rect">
            <a:avLst/>
          </a:prstGeom>
          <a:noFill/>
        </p:spPr>
        <p:txBody>
          <a:bodyPr wrap="none" rtlCol="0">
            <a:spAutoFit/>
          </a:bodyPr>
          <a:lstStyle/>
          <a:p>
            <a:r>
              <a:rPr lang="en-GB" sz="1400" dirty="0">
                <a:latin typeface="Arial" panose="020B0604020202020204" pitchFamily="34" charset="0"/>
                <a:cs typeface="Arial" panose="020B0604020202020204" pitchFamily="34" charset="0"/>
              </a:rPr>
              <a:t>Note: Area beneath the curve before weight change value at 0 kg (black solid line),</a:t>
            </a:r>
          </a:p>
          <a:p>
            <a:r>
              <a:rPr lang="en-GB" sz="1400" dirty="0">
                <a:latin typeface="Arial" panose="020B0604020202020204" pitchFamily="34" charset="0"/>
                <a:cs typeface="Arial" panose="020B0604020202020204" pitchFamily="34" charset="0"/>
              </a:rPr>
              <a:t>tells me the predicted probability that the Wii Fit can reduce my weight.</a:t>
            </a:r>
          </a:p>
          <a:p>
            <a:r>
              <a:rPr lang="en-GB" sz="1400" dirty="0">
                <a:latin typeface="Arial" panose="020B0604020202020204" pitchFamily="34" charset="0"/>
                <a:cs typeface="Arial" panose="020B0604020202020204" pitchFamily="34" charset="0"/>
              </a:rPr>
              <a:t>Prob(Weight change &lt; 0.0kg) = 0.1794 (17%)</a:t>
            </a:r>
          </a:p>
        </p:txBody>
      </p:sp>
      <p:sp>
        <p:nvSpPr>
          <p:cNvPr id="2" name="Title 1">
            <a:extLst>
              <a:ext uri="{FF2B5EF4-FFF2-40B4-BE49-F238E27FC236}">
                <a16:creationId xmlns:a16="http://schemas.microsoft.com/office/drawing/2014/main" id="{72C33422-CD14-FA2F-B534-A8D90921517A}"/>
              </a:ext>
            </a:extLst>
          </p:cNvPr>
          <p:cNvSpPr txBox="1">
            <a:spLocks/>
          </p:cNvSpPr>
          <p:nvPr/>
        </p:nvSpPr>
        <p:spPr>
          <a:xfrm>
            <a:off x="450862" y="73211"/>
            <a:ext cx="6297930" cy="713983"/>
          </a:xfrm>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2000" b="1" dirty="0">
                <a:latin typeface="Helvetica Neue Thin" panose="020B0403020202020204" pitchFamily="34" charset="0"/>
                <a:ea typeface="Helvetica Neue Thin" panose="020B0403020202020204" pitchFamily="34" charset="0"/>
              </a:rPr>
              <a:t>We covered an example using Base-R code</a:t>
            </a:r>
            <a:endParaRPr lang="en-GB" sz="2000" b="1" dirty="0">
              <a:latin typeface="HELVETICA NEUE THIN" panose="020B0403020202020204" pitchFamily="34" charset="0"/>
              <a:ea typeface="HELVETICA NEUE THIN" panose="020B0403020202020204" pitchFamily="34" charset="0"/>
            </a:endParaRPr>
          </a:p>
        </p:txBody>
      </p:sp>
    </p:spTree>
    <p:extLst>
      <p:ext uri="{BB962C8B-B14F-4D97-AF65-F5344CB8AC3E}">
        <p14:creationId xmlns:p14="http://schemas.microsoft.com/office/powerpoint/2010/main" val="20323228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52894-9301-10E4-F22E-54F95D91F8AA}"/>
              </a:ext>
            </a:extLst>
          </p:cNvPr>
          <p:cNvSpPr txBox="1">
            <a:spLocks/>
          </p:cNvSpPr>
          <p:nvPr/>
        </p:nvSpPr>
        <p:spPr>
          <a:xfrm>
            <a:off x="74176" y="264825"/>
            <a:ext cx="11378340" cy="51116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latin typeface="Helvetica Neue" panose="02000503000000020004" pitchFamily="2" charset="0"/>
                <a:ea typeface="Helvetica Neue" panose="02000503000000020004" pitchFamily="2" charset="0"/>
                <a:cs typeface="Helvetica Neue" panose="02000503000000020004" pitchFamily="2" charset="0"/>
              </a:rPr>
              <a:t>Description of Data [5]</a:t>
            </a:r>
          </a:p>
        </p:txBody>
      </p:sp>
      <p:sp>
        <p:nvSpPr>
          <p:cNvPr id="3" name="TextBox 2">
            <a:extLst>
              <a:ext uri="{FF2B5EF4-FFF2-40B4-BE49-F238E27FC236}">
                <a16:creationId xmlns:a16="http://schemas.microsoft.com/office/drawing/2014/main" id="{83F139AC-4280-0EB6-A697-9C4042D21E5B}"/>
              </a:ext>
            </a:extLst>
          </p:cNvPr>
          <p:cNvSpPr txBox="1"/>
          <p:nvPr/>
        </p:nvSpPr>
        <p:spPr>
          <a:xfrm>
            <a:off x="234863" y="955388"/>
            <a:ext cx="11722274" cy="2862322"/>
          </a:xfrm>
          <a:prstGeom prst="rect">
            <a:avLst/>
          </a:prstGeom>
          <a:noFill/>
        </p:spPr>
        <p:txBody>
          <a:bodyPr wrap="square" rtlCol="0">
            <a:spAutoFit/>
          </a:bodyPr>
          <a:lstStyle/>
          <a:p>
            <a:r>
              <a:rPr lang="en-GB" sz="2400" b="1" dirty="0">
                <a:latin typeface="Helvetica Neue" panose="02000503000000020004" pitchFamily="2" charset="0"/>
                <a:ea typeface="Helvetica Neue" panose="02000503000000020004" pitchFamily="2" charset="0"/>
                <a:cs typeface="Helvetica Neue" panose="02000503000000020004" pitchFamily="2" charset="0"/>
              </a:rPr>
              <a:t>[continue]: </a:t>
            </a:r>
          </a:p>
          <a:p>
            <a:endParaRPr lang="en-GB" sz="2400" b="1" dirty="0">
              <a:latin typeface="Helvetica Neue" panose="02000503000000020004" pitchFamily="2" charset="0"/>
              <a:ea typeface="Helvetica Neue" panose="02000503000000020004" pitchFamily="2" charset="0"/>
              <a:cs typeface="Helvetica Neue" panose="02000503000000020004" pitchFamily="2" charset="0"/>
            </a:endParaRPr>
          </a:p>
          <a:p>
            <a:r>
              <a:rPr lang="en-GB" sz="2400" b="1" dirty="0">
                <a:latin typeface="Helvetica Neue" panose="02000503000000020004" pitchFamily="2" charset="0"/>
                <a:ea typeface="Helvetica Neue" panose="02000503000000020004" pitchFamily="2" charset="0"/>
                <a:cs typeface="Helvetica Neue" panose="02000503000000020004" pitchFamily="2" charset="0"/>
              </a:rPr>
              <a:t>Here, we make an explicit statement about missing data bias and complete case before proceeding with the analysis</a:t>
            </a:r>
          </a:p>
          <a:p>
            <a:endParaRPr lang="en-GB" sz="2400" dirty="0">
              <a:latin typeface="Helvetica Neue" panose="02000503000000020004" pitchFamily="2" charset="0"/>
              <a:ea typeface="Helvetica Neue" panose="02000503000000020004" pitchFamily="2" charset="0"/>
              <a:cs typeface="Helvetica Neue" panose="02000503000000020004" pitchFamily="2" charset="0"/>
            </a:endParaRPr>
          </a:p>
          <a:p>
            <a:pPr marL="285750" indent="-285750">
              <a:buFont typeface="Arial" panose="020B0604020202020204" pitchFamily="34" charset="0"/>
              <a:buChar char="•"/>
            </a:pPr>
            <a:r>
              <a:rPr lang="en-GB" sz="2000" b="1" dirty="0">
                <a:latin typeface="Helvetica Neue" panose="02000503000000020004" pitchFamily="2" charset="0"/>
                <a:ea typeface="Helvetica Neue" panose="02000503000000020004" pitchFamily="2" charset="0"/>
                <a:cs typeface="Helvetica Neue" panose="02000503000000020004" pitchFamily="2" charset="0"/>
              </a:rPr>
              <a:t>Complete case analysis:</a:t>
            </a:r>
            <a:r>
              <a:rPr lang="en-GB" sz="2000" dirty="0">
                <a:latin typeface="Helvetica Neue" panose="02000503000000020004" pitchFamily="2" charset="0"/>
                <a:ea typeface="Helvetica Neue" panose="02000503000000020004" pitchFamily="2" charset="0"/>
                <a:cs typeface="Helvetica Neue" panose="02000503000000020004" pitchFamily="2" charset="0"/>
              </a:rPr>
              <a:t> Here, you are making a declaration that you are sub-setting the dataset to cases who have complete information across </a:t>
            </a:r>
            <a:r>
              <a:rPr lang="en-GB" sz="2000" b="1" dirty="0">
                <a:latin typeface="Helvetica Neue" panose="02000503000000020004" pitchFamily="2" charset="0"/>
                <a:ea typeface="Helvetica Neue" panose="02000503000000020004" pitchFamily="2" charset="0"/>
                <a:cs typeface="Helvetica Neue" panose="02000503000000020004" pitchFamily="2" charset="0"/>
              </a:rPr>
              <a:t>ALL </a:t>
            </a:r>
            <a:r>
              <a:rPr lang="en-GB" sz="2000" dirty="0">
                <a:latin typeface="Helvetica Neue" panose="02000503000000020004" pitchFamily="2" charset="0"/>
                <a:ea typeface="Helvetica Neue" panose="02000503000000020004" pitchFamily="2" charset="0"/>
                <a:cs typeface="Helvetica Neue" panose="02000503000000020004" pitchFamily="2" charset="0"/>
              </a:rPr>
              <a:t>variables (no missing information). You are restricting the dataset to respondents without missing data and use it for the analysis.</a:t>
            </a:r>
            <a:endParaRPr lang="en-GB" sz="2000" b="1"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 name="Rectangle 3">
            <a:extLst>
              <a:ext uri="{FF2B5EF4-FFF2-40B4-BE49-F238E27FC236}">
                <a16:creationId xmlns:a16="http://schemas.microsoft.com/office/drawing/2014/main" id="{B951EBF6-6D46-ECB7-0BD7-B10CF6AB721A}"/>
              </a:ext>
            </a:extLst>
          </p:cNvPr>
          <p:cNvSpPr/>
          <p:nvPr/>
        </p:nvSpPr>
        <p:spPr>
          <a:xfrm>
            <a:off x="11452516" y="37521"/>
            <a:ext cx="636997" cy="6116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aphicFrame>
        <p:nvGraphicFramePr>
          <p:cNvPr id="5" name="Table 5">
            <a:extLst>
              <a:ext uri="{FF2B5EF4-FFF2-40B4-BE49-F238E27FC236}">
                <a16:creationId xmlns:a16="http://schemas.microsoft.com/office/drawing/2014/main" id="{AB841985-D436-5AF2-8189-3110B3F19C4F}"/>
              </a:ext>
            </a:extLst>
          </p:cNvPr>
          <p:cNvGraphicFramePr>
            <a:graphicFrameLocks noGrp="1"/>
          </p:cNvGraphicFramePr>
          <p:nvPr>
            <p:extLst>
              <p:ext uri="{D42A27DB-BD31-4B8C-83A1-F6EECF244321}">
                <p14:modId xmlns:p14="http://schemas.microsoft.com/office/powerpoint/2010/main" val="2220434875"/>
              </p:ext>
            </p:extLst>
          </p:nvPr>
        </p:nvGraphicFramePr>
        <p:xfrm>
          <a:off x="449780" y="4011609"/>
          <a:ext cx="8128002" cy="1483360"/>
        </p:xfrm>
        <a:graphic>
          <a:graphicData uri="http://schemas.openxmlformats.org/drawingml/2006/table">
            <a:tbl>
              <a:tblPr firstRow="1" bandRow="1">
                <a:tableStyleId>{5940675A-B579-460E-94D1-54222C63F5DA}</a:tableStyleId>
              </a:tblPr>
              <a:tblGrid>
                <a:gridCol w="1354667">
                  <a:extLst>
                    <a:ext uri="{9D8B030D-6E8A-4147-A177-3AD203B41FA5}">
                      <a16:colId xmlns:a16="http://schemas.microsoft.com/office/drawing/2014/main" val="1981110173"/>
                    </a:ext>
                  </a:extLst>
                </a:gridCol>
                <a:gridCol w="1354667">
                  <a:extLst>
                    <a:ext uri="{9D8B030D-6E8A-4147-A177-3AD203B41FA5}">
                      <a16:colId xmlns:a16="http://schemas.microsoft.com/office/drawing/2014/main" val="2394848206"/>
                    </a:ext>
                  </a:extLst>
                </a:gridCol>
                <a:gridCol w="1354667">
                  <a:extLst>
                    <a:ext uri="{9D8B030D-6E8A-4147-A177-3AD203B41FA5}">
                      <a16:colId xmlns:a16="http://schemas.microsoft.com/office/drawing/2014/main" val="4150889894"/>
                    </a:ext>
                  </a:extLst>
                </a:gridCol>
                <a:gridCol w="1354667">
                  <a:extLst>
                    <a:ext uri="{9D8B030D-6E8A-4147-A177-3AD203B41FA5}">
                      <a16:colId xmlns:a16="http://schemas.microsoft.com/office/drawing/2014/main" val="2669891117"/>
                    </a:ext>
                  </a:extLst>
                </a:gridCol>
                <a:gridCol w="1354667">
                  <a:extLst>
                    <a:ext uri="{9D8B030D-6E8A-4147-A177-3AD203B41FA5}">
                      <a16:colId xmlns:a16="http://schemas.microsoft.com/office/drawing/2014/main" val="444368371"/>
                    </a:ext>
                  </a:extLst>
                </a:gridCol>
                <a:gridCol w="1354667">
                  <a:extLst>
                    <a:ext uri="{9D8B030D-6E8A-4147-A177-3AD203B41FA5}">
                      <a16:colId xmlns:a16="http://schemas.microsoft.com/office/drawing/2014/main" val="2370763271"/>
                    </a:ext>
                  </a:extLst>
                </a:gridCol>
              </a:tblGrid>
              <a:tr h="370840">
                <a:tc>
                  <a:txBody>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ID</a:t>
                      </a:r>
                    </a:p>
                  </a:txBody>
                  <a:tcPr/>
                </a:tc>
                <a:tc>
                  <a:txBody>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Name</a:t>
                      </a:r>
                    </a:p>
                  </a:txBody>
                  <a:tcPr/>
                </a:tc>
                <a:tc>
                  <a:txBody>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Age</a:t>
                      </a:r>
                    </a:p>
                  </a:txBody>
                  <a:tcPr/>
                </a:tc>
                <a:tc>
                  <a:txBody>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Gender</a:t>
                      </a:r>
                    </a:p>
                  </a:txBody>
                  <a:tcPr/>
                </a:tc>
                <a:tc>
                  <a:txBody>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Pathway</a:t>
                      </a:r>
                    </a:p>
                  </a:txBody>
                  <a:tcPr/>
                </a:tc>
                <a:tc>
                  <a:txBody>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Gamer</a:t>
                      </a:r>
                    </a:p>
                  </a:txBody>
                  <a:tcPr/>
                </a:tc>
                <a:extLst>
                  <a:ext uri="{0D108BD9-81ED-4DB2-BD59-A6C34878D82A}">
                    <a16:rowId xmlns:a16="http://schemas.microsoft.com/office/drawing/2014/main" val="4151351719"/>
                  </a:ext>
                </a:extLst>
              </a:tr>
              <a:tr h="370840">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0003</a:t>
                      </a:r>
                    </a:p>
                  </a:txBody>
                  <a:tcPr/>
                </a:tc>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Spike</a:t>
                      </a:r>
                    </a:p>
                  </a:txBody>
                  <a:tcPr/>
                </a:tc>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32</a:t>
                      </a:r>
                    </a:p>
                  </a:txBody>
                  <a:tcPr/>
                </a:tc>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Male</a:t>
                      </a:r>
                    </a:p>
                  </a:txBody>
                  <a:tcPr/>
                </a:tc>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Political</a:t>
                      </a:r>
                    </a:p>
                  </a:txBody>
                  <a:tcPr/>
                </a:tc>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Yes</a:t>
                      </a:r>
                    </a:p>
                  </a:txBody>
                  <a:tcPr/>
                </a:tc>
                <a:extLst>
                  <a:ext uri="{0D108BD9-81ED-4DB2-BD59-A6C34878D82A}">
                    <a16:rowId xmlns:a16="http://schemas.microsoft.com/office/drawing/2014/main" val="2435630336"/>
                  </a:ext>
                </a:extLst>
              </a:tr>
              <a:tr h="370840">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0004</a:t>
                      </a:r>
                    </a:p>
                  </a:txBody>
                  <a:tcPr/>
                </a:tc>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Lara</a:t>
                      </a:r>
                    </a:p>
                  </a:txBody>
                  <a:tcPr/>
                </a:tc>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29</a:t>
                      </a:r>
                    </a:p>
                  </a:txBody>
                  <a:tcPr/>
                </a:tc>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Female</a:t>
                      </a:r>
                    </a:p>
                  </a:txBody>
                  <a:tcPr/>
                </a:tc>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Geography</a:t>
                      </a:r>
                    </a:p>
                  </a:txBody>
                  <a:tcPr/>
                </a:tc>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Yes</a:t>
                      </a:r>
                    </a:p>
                  </a:txBody>
                  <a:tcPr/>
                </a:tc>
                <a:extLst>
                  <a:ext uri="{0D108BD9-81ED-4DB2-BD59-A6C34878D82A}">
                    <a16:rowId xmlns:a16="http://schemas.microsoft.com/office/drawing/2014/main" val="1340207798"/>
                  </a:ext>
                </a:extLst>
              </a:tr>
              <a:tr h="370840">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0005</a:t>
                      </a:r>
                    </a:p>
                  </a:txBody>
                  <a:tcPr/>
                </a:tc>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Fiona</a:t>
                      </a:r>
                    </a:p>
                  </a:txBody>
                  <a:tcPr/>
                </a:tc>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28</a:t>
                      </a:r>
                    </a:p>
                  </a:txBody>
                  <a:tcPr/>
                </a:tc>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Female</a:t>
                      </a:r>
                    </a:p>
                  </a:txBody>
                  <a:tcPr/>
                </a:tc>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Health</a:t>
                      </a:r>
                    </a:p>
                  </a:txBody>
                  <a:tcPr/>
                </a:tc>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No</a:t>
                      </a:r>
                    </a:p>
                  </a:txBody>
                  <a:tcPr/>
                </a:tc>
                <a:extLst>
                  <a:ext uri="{0D108BD9-81ED-4DB2-BD59-A6C34878D82A}">
                    <a16:rowId xmlns:a16="http://schemas.microsoft.com/office/drawing/2014/main" val="129856609"/>
                  </a:ext>
                </a:extLst>
              </a:tr>
            </a:tbl>
          </a:graphicData>
        </a:graphic>
      </p:graphicFrame>
      <p:sp>
        <p:nvSpPr>
          <p:cNvPr id="6" name="TextBox 5">
            <a:extLst>
              <a:ext uri="{FF2B5EF4-FFF2-40B4-BE49-F238E27FC236}">
                <a16:creationId xmlns:a16="http://schemas.microsoft.com/office/drawing/2014/main" id="{7C8C058C-EAD9-4324-7B4F-527101D8563B}"/>
              </a:ext>
            </a:extLst>
          </p:cNvPr>
          <p:cNvSpPr txBox="1"/>
          <p:nvPr/>
        </p:nvSpPr>
        <p:spPr>
          <a:xfrm>
            <a:off x="8987905" y="4017641"/>
            <a:ext cx="2887038" cy="1477328"/>
          </a:xfrm>
          <a:prstGeom prst="rect">
            <a:avLst/>
          </a:prstGeom>
          <a:solidFill>
            <a:schemeClr val="accent1">
              <a:lumMod val="60000"/>
              <a:lumOff val="40000"/>
            </a:schemeClr>
          </a:solidFill>
        </p:spPr>
        <p:txBody>
          <a:bodyPr wrap="square" rtlCol="0">
            <a:spAutoFit/>
          </a:bodyPr>
          <a:lstStyle/>
          <a:p>
            <a:r>
              <a:rPr lang="en-GB" dirty="0">
                <a:latin typeface="Arial" panose="020B0604020202020204" pitchFamily="34" charset="0"/>
                <a:cs typeface="Arial" panose="020B0604020202020204" pitchFamily="34" charset="0"/>
              </a:rPr>
              <a:t>Sample size = 6</a:t>
            </a:r>
          </a:p>
          <a:p>
            <a:r>
              <a:rPr lang="en-GB" dirty="0">
                <a:latin typeface="Arial" panose="020B0604020202020204" pitchFamily="34" charset="0"/>
                <a:cs typeface="Arial" panose="020B0604020202020204" pitchFamily="34" charset="0"/>
              </a:rPr>
              <a:t>Delete 3 rows</a:t>
            </a:r>
          </a:p>
          <a:p>
            <a:endParaRPr lang="en-GB" dirty="0">
              <a:latin typeface="Arial" panose="020B0604020202020204" pitchFamily="34" charset="0"/>
              <a:cs typeface="Arial" panose="020B0604020202020204" pitchFamily="34" charset="0"/>
            </a:endParaRPr>
          </a:p>
          <a:p>
            <a:r>
              <a:rPr lang="en-GB" dirty="0">
                <a:latin typeface="Arial" panose="020B0604020202020204" pitchFamily="34" charset="0"/>
                <a:cs typeface="Arial" panose="020B0604020202020204" pitchFamily="34" charset="0"/>
              </a:rPr>
              <a:t>Retained sample = 3</a:t>
            </a:r>
          </a:p>
          <a:p>
            <a:r>
              <a:rPr lang="en-GB" dirty="0">
                <a:latin typeface="Arial" panose="020B0604020202020204" pitchFamily="34" charset="0"/>
                <a:cs typeface="Arial" panose="020B0604020202020204" pitchFamily="34" charset="0"/>
              </a:rPr>
              <a:t>Drop-out rate = 50%</a:t>
            </a:r>
          </a:p>
        </p:txBody>
      </p:sp>
      <p:sp>
        <p:nvSpPr>
          <p:cNvPr id="7" name="TextBox 6">
            <a:extLst>
              <a:ext uri="{FF2B5EF4-FFF2-40B4-BE49-F238E27FC236}">
                <a16:creationId xmlns:a16="http://schemas.microsoft.com/office/drawing/2014/main" id="{6A49B17B-DB03-E75A-65CD-DD7B94D1D702}"/>
              </a:ext>
            </a:extLst>
          </p:cNvPr>
          <p:cNvSpPr txBox="1"/>
          <p:nvPr/>
        </p:nvSpPr>
        <p:spPr>
          <a:xfrm>
            <a:off x="152669" y="5688868"/>
            <a:ext cx="11722274" cy="1015663"/>
          </a:xfrm>
          <a:prstGeom prst="rect">
            <a:avLst/>
          </a:prstGeom>
          <a:noFill/>
        </p:spPr>
        <p:txBody>
          <a:bodyPr wrap="square" rtlCol="0">
            <a:spAutoFit/>
          </a:bodyPr>
          <a:lstStyle/>
          <a:p>
            <a:pPr marL="342900" indent="-342900">
              <a:buFont typeface="Arial" panose="020B0604020202020204" pitchFamily="34" charset="0"/>
              <a:buChar char="•"/>
            </a:pPr>
            <a:r>
              <a:rPr lang="en-GB" sz="2000" b="1" dirty="0">
                <a:latin typeface="Helvetica Neue" panose="02000503000000020004" pitchFamily="2" charset="0"/>
                <a:ea typeface="Helvetica Neue" panose="02000503000000020004" pitchFamily="2" charset="0"/>
                <a:cs typeface="Helvetica Neue" panose="02000503000000020004" pitchFamily="2" charset="0"/>
              </a:rPr>
              <a:t>Missing data bias:</a:t>
            </a:r>
            <a:r>
              <a:rPr lang="en-GB" sz="2000" dirty="0">
                <a:latin typeface="Helvetica Neue" panose="02000503000000020004" pitchFamily="2" charset="0"/>
                <a:ea typeface="Helvetica Neue" panose="02000503000000020004" pitchFamily="2" charset="0"/>
                <a:cs typeface="Helvetica Neue" panose="02000503000000020004" pitchFamily="2" charset="0"/>
              </a:rPr>
              <a:t> Here, you must acknowledge that due to the sample reducing from what was initially A to B, and restricting it to complete case sample, you have introduced some bias in your results.  </a:t>
            </a:r>
            <a:endParaRPr lang="en-GB" sz="2000" b="1"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8" name="TextBox 7">
            <a:extLst>
              <a:ext uri="{FF2B5EF4-FFF2-40B4-BE49-F238E27FC236}">
                <a16:creationId xmlns:a16="http://schemas.microsoft.com/office/drawing/2014/main" id="{E6DE85FD-AF2C-6BE1-65E1-D3DB7E35724A}"/>
              </a:ext>
            </a:extLst>
          </p:cNvPr>
          <p:cNvSpPr txBox="1"/>
          <p:nvPr/>
        </p:nvSpPr>
        <p:spPr>
          <a:xfrm>
            <a:off x="5513065" y="885812"/>
            <a:ext cx="6576448" cy="646331"/>
          </a:xfrm>
          <a:prstGeom prst="rect">
            <a:avLst/>
          </a:prstGeom>
          <a:solidFill>
            <a:schemeClr val="accent1">
              <a:lumMod val="40000"/>
              <a:lumOff val="60000"/>
            </a:schemeClr>
          </a:solidFill>
          <a:ln>
            <a:solidFill>
              <a:schemeClr val="accent1"/>
            </a:solidFill>
          </a:ln>
        </p:spPr>
        <p:txBody>
          <a:bodyPr wrap="square" rtlCol="0">
            <a:spAutoFit/>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Code:</a:t>
            </a:r>
          </a:p>
          <a:p>
            <a:r>
              <a:rPr lang="en-GB" b="1" dirty="0" err="1">
                <a:latin typeface="Helvetica Neue" panose="02000503000000020004" pitchFamily="2" charset="0"/>
                <a:ea typeface="Helvetica Neue" panose="02000503000000020004" pitchFamily="2" charset="0"/>
                <a:cs typeface="Helvetica Neue" panose="02000503000000020004" pitchFamily="2" charset="0"/>
              </a:rPr>
              <a:t>dataset_nomissing</a:t>
            </a:r>
            <a:r>
              <a:rPr lang="en-GB" b="1" dirty="0">
                <a:latin typeface="Helvetica Neue" panose="02000503000000020004" pitchFamily="2" charset="0"/>
                <a:ea typeface="Helvetica Neue" panose="02000503000000020004" pitchFamily="2" charset="0"/>
                <a:cs typeface="Helvetica Neue" panose="02000503000000020004" pitchFamily="2" charset="0"/>
              </a:rPr>
              <a:t> &lt;- dataset</a:t>
            </a:r>
            <a:r>
              <a:rPr lang="en-GB" b="1" dirty="0">
                <a:effectLst/>
                <a:latin typeface="Helvetica Neue" panose="02000503000000020004" pitchFamily="2" charset="0"/>
                <a:ea typeface="Helvetica Neue" panose="02000503000000020004" pitchFamily="2" charset="0"/>
                <a:cs typeface="Helvetica Neue" panose="02000503000000020004" pitchFamily="2" charset="0"/>
              </a:rPr>
              <a:t>[</a:t>
            </a:r>
            <a:r>
              <a:rPr lang="en-GB" b="1" dirty="0" err="1">
                <a:latin typeface="Helvetica Neue" panose="02000503000000020004" pitchFamily="2" charset="0"/>
                <a:ea typeface="Helvetica Neue" panose="02000503000000020004" pitchFamily="2" charset="0"/>
                <a:cs typeface="Helvetica Neue" panose="02000503000000020004" pitchFamily="2" charset="0"/>
              </a:rPr>
              <a:t>complete.cases</a:t>
            </a:r>
            <a:r>
              <a:rPr lang="en-GB" b="1" dirty="0">
                <a:effectLst/>
                <a:latin typeface="Helvetica Neue" panose="02000503000000020004" pitchFamily="2" charset="0"/>
                <a:ea typeface="Helvetica Neue" panose="02000503000000020004" pitchFamily="2" charset="0"/>
                <a:cs typeface="Helvetica Neue" panose="02000503000000020004" pitchFamily="2" charset="0"/>
              </a:rPr>
              <a:t>(dataset),</a:t>
            </a:r>
            <a:r>
              <a:rPr lang="en-GB" b="1" dirty="0">
                <a:latin typeface="Helvetica Neue" panose="02000503000000020004" pitchFamily="2" charset="0"/>
                <a:ea typeface="Helvetica Neue" panose="02000503000000020004" pitchFamily="2" charset="0"/>
                <a:cs typeface="Helvetica Neue" panose="02000503000000020004" pitchFamily="2" charset="0"/>
              </a:rPr>
              <a:t> </a:t>
            </a:r>
            <a:r>
              <a:rPr lang="en-GB" b="1" dirty="0">
                <a:effectLst/>
                <a:latin typeface="Helvetica Neue" panose="02000503000000020004" pitchFamily="2" charset="0"/>
                <a:ea typeface="Helvetica Neue" panose="02000503000000020004" pitchFamily="2" charset="0"/>
                <a:cs typeface="Helvetica Neue" panose="02000503000000020004" pitchFamily="2" charset="0"/>
              </a:rPr>
              <a:t>]</a:t>
            </a:r>
            <a:endParaRPr lang="en-GB" b="1"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9" name="Slide Number Placeholder 3">
            <a:extLst>
              <a:ext uri="{FF2B5EF4-FFF2-40B4-BE49-F238E27FC236}">
                <a16:creationId xmlns:a16="http://schemas.microsoft.com/office/drawing/2014/main" id="{888FF23B-6A21-AF47-BD8C-8F8C8FAB175C}"/>
              </a:ext>
            </a:extLst>
          </p:cNvPr>
          <p:cNvSpPr txBox="1">
            <a:spLocks/>
          </p:cNvSpPr>
          <p:nvPr/>
        </p:nvSpPr>
        <p:spPr>
          <a:xfrm>
            <a:off x="11275948" y="6373869"/>
            <a:ext cx="656972" cy="392691"/>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50</a:t>
            </a:fld>
            <a:endParaRPr lang="en-US" dirty="0">
              <a:solidFill>
                <a:srgbClr val="000000"/>
              </a:solidFill>
              <a:cs typeface="ＭＳ Ｐゴシック" charset="0"/>
            </a:endParaRPr>
          </a:p>
        </p:txBody>
      </p:sp>
    </p:spTree>
    <p:extLst>
      <p:ext uri="{BB962C8B-B14F-4D97-AF65-F5344CB8AC3E}">
        <p14:creationId xmlns:p14="http://schemas.microsoft.com/office/powerpoint/2010/main" val="74396594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012FF62-244C-7A46-8D15-2D1E6ED7A701}"/>
              </a:ext>
            </a:extLst>
          </p:cNvPr>
          <p:cNvSpPr txBox="1"/>
          <p:nvPr/>
        </p:nvSpPr>
        <p:spPr>
          <a:xfrm>
            <a:off x="312787" y="2800890"/>
            <a:ext cx="11566425" cy="1754326"/>
          </a:xfrm>
          <a:prstGeom prst="rect">
            <a:avLst/>
          </a:prstGeom>
          <a:noFill/>
        </p:spPr>
        <p:txBody>
          <a:bodyPr wrap="square" rtlCol="0" anchor="ctr">
            <a:spAutoFit/>
          </a:bodyPr>
          <a:lstStyle/>
          <a:p>
            <a:pPr algn="ctr"/>
            <a:r>
              <a:rPr lang="en-GB" sz="3600" b="1" dirty="0">
                <a:latin typeface="HELVETICA NEUE THIN" panose="020B0403020202020204" pitchFamily="34" charset="0"/>
                <a:ea typeface="HELVETICA NEUE THIN" panose="020B0403020202020204" pitchFamily="34" charset="0"/>
              </a:rPr>
              <a:t>Let’s make a mental summary of what we’ve learnt in the past 4 weeks</a:t>
            </a:r>
          </a:p>
          <a:p>
            <a:pPr algn="ctr"/>
            <a:endParaRPr lang="en-GB" sz="3600" b="1" dirty="0">
              <a:latin typeface="HELVETICA NEUE THIN" panose="020B0403020202020204" pitchFamily="34" charset="0"/>
              <a:ea typeface="HELVETICA NEUE THIN" panose="020B0403020202020204" pitchFamily="34" charset="0"/>
            </a:endParaRPr>
          </a:p>
        </p:txBody>
      </p:sp>
      <p:sp>
        <p:nvSpPr>
          <p:cNvPr id="2" name="Slide Number Placeholder 3">
            <a:extLst>
              <a:ext uri="{FF2B5EF4-FFF2-40B4-BE49-F238E27FC236}">
                <a16:creationId xmlns:a16="http://schemas.microsoft.com/office/drawing/2014/main" id="{9BE627C8-840E-1442-D49E-749DCFBA24E1}"/>
              </a:ext>
            </a:extLst>
          </p:cNvPr>
          <p:cNvSpPr txBox="1">
            <a:spLocks/>
          </p:cNvSpPr>
          <p:nvPr/>
        </p:nvSpPr>
        <p:spPr>
          <a:xfrm>
            <a:off x="11275948" y="6373869"/>
            <a:ext cx="656972" cy="392691"/>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51</a:t>
            </a:fld>
            <a:endParaRPr lang="en-US" dirty="0">
              <a:solidFill>
                <a:srgbClr val="000000"/>
              </a:solidFill>
              <a:cs typeface="ＭＳ Ｐゴシック" charset="0"/>
            </a:endParaRPr>
          </a:p>
        </p:txBody>
      </p:sp>
    </p:spTree>
    <p:extLst>
      <p:ext uri="{BB962C8B-B14F-4D97-AF65-F5344CB8AC3E}">
        <p14:creationId xmlns:p14="http://schemas.microsoft.com/office/powerpoint/2010/main" val="400357159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8DBC8E82-D8A8-C271-A484-05629E3FC260}"/>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7DCF2474-D218-71B8-00F8-FD82E8D7A3F4}"/>
              </a:ext>
            </a:extLst>
          </p:cNvPr>
          <p:cNvSpPr txBox="1"/>
          <p:nvPr/>
        </p:nvSpPr>
        <p:spPr>
          <a:xfrm>
            <a:off x="312787" y="2506388"/>
            <a:ext cx="11566425" cy="1200329"/>
          </a:xfrm>
          <a:prstGeom prst="rect">
            <a:avLst/>
          </a:prstGeom>
          <a:noFill/>
        </p:spPr>
        <p:txBody>
          <a:bodyPr wrap="square" rtlCol="0" anchor="ctr">
            <a:spAutoFit/>
          </a:bodyPr>
          <a:lstStyle/>
          <a:p>
            <a:pPr algn="ctr"/>
            <a:r>
              <a:rPr lang="en-GB" sz="3600" b="1" dirty="0">
                <a:latin typeface="HELVETICA NEUE THIN" panose="020B0403020202020204" pitchFamily="34" charset="0"/>
                <a:ea typeface="HELVETICA NEUE THIN" panose="020B0403020202020204" pitchFamily="34" charset="0"/>
              </a:rPr>
              <a:t>Any questions?</a:t>
            </a:r>
          </a:p>
          <a:p>
            <a:pPr algn="ctr"/>
            <a:endParaRPr lang="en-GB" sz="3600" b="1" dirty="0">
              <a:latin typeface="HELVETICA NEUE THIN" panose="020B0403020202020204" pitchFamily="34" charset="0"/>
              <a:ea typeface="HELVETICA NEUE THIN" panose="020B0403020202020204" pitchFamily="34" charset="0"/>
            </a:endParaRPr>
          </a:p>
        </p:txBody>
      </p:sp>
      <p:sp>
        <p:nvSpPr>
          <p:cNvPr id="2" name="Slide Number Placeholder 3">
            <a:extLst>
              <a:ext uri="{FF2B5EF4-FFF2-40B4-BE49-F238E27FC236}">
                <a16:creationId xmlns:a16="http://schemas.microsoft.com/office/drawing/2014/main" id="{4BF7F798-6999-077C-E8D3-882B6928FF77}"/>
              </a:ext>
            </a:extLst>
          </p:cNvPr>
          <p:cNvSpPr txBox="1">
            <a:spLocks/>
          </p:cNvSpPr>
          <p:nvPr/>
        </p:nvSpPr>
        <p:spPr>
          <a:xfrm>
            <a:off x="11275948" y="6373869"/>
            <a:ext cx="656972" cy="392691"/>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52</a:t>
            </a:fld>
            <a:endParaRPr lang="en-US" dirty="0">
              <a:solidFill>
                <a:srgbClr val="000000"/>
              </a:solidFill>
              <a:cs typeface="ＭＳ Ｐゴシック" charset="0"/>
            </a:endParaRPr>
          </a:p>
        </p:txBody>
      </p:sp>
      <p:pic>
        <p:nvPicPr>
          <p:cNvPr id="5" name="Picture 4">
            <a:extLst>
              <a:ext uri="{FF2B5EF4-FFF2-40B4-BE49-F238E27FC236}">
                <a16:creationId xmlns:a16="http://schemas.microsoft.com/office/drawing/2014/main" id="{E2F5EC61-CB6D-D6C9-3BB2-1D881B5787DF}"/>
              </a:ext>
            </a:extLst>
          </p:cNvPr>
          <p:cNvPicPr>
            <a:picLocks noChangeAspect="1"/>
          </p:cNvPicPr>
          <p:nvPr/>
        </p:nvPicPr>
        <p:blipFill rotWithShape="1">
          <a:blip r:embed="rId2"/>
          <a:srcRect l="78750"/>
          <a:stretch/>
        </p:blipFill>
        <p:spPr>
          <a:xfrm>
            <a:off x="4616057" y="3706717"/>
            <a:ext cx="2959883" cy="1108264"/>
          </a:xfrm>
          <a:prstGeom prst="rect">
            <a:avLst/>
          </a:prstGeom>
        </p:spPr>
      </p:pic>
    </p:spTree>
    <p:extLst>
      <p:ext uri="{BB962C8B-B14F-4D97-AF65-F5344CB8AC3E}">
        <p14:creationId xmlns:p14="http://schemas.microsoft.com/office/powerpoint/2010/main" val="189959068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9310937-9810-114F-983E-4800E87EE95A}"/>
              </a:ext>
            </a:extLst>
          </p:cNvPr>
          <p:cNvSpPr/>
          <p:nvPr/>
        </p:nvSpPr>
        <p:spPr>
          <a:xfrm>
            <a:off x="0" y="0"/>
            <a:ext cx="12192000" cy="6858000"/>
          </a:xfrm>
          <a:prstGeom prst="rect">
            <a:avLst/>
          </a:prstGeom>
          <a:solidFill>
            <a:srgbClr val="008CE6"/>
          </a:solidFill>
          <a:ln>
            <a:solidFill>
              <a:srgbClr val="0091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C76F1414-123F-A64D-A741-24140E769A2A}"/>
              </a:ext>
            </a:extLst>
          </p:cNvPr>
          <p:cNvSpPr>
            <a:spLocks noGrp="1"/>
          </p:cNvSpPr>
          <p:nvPr>
            <p:ph type="title"/>
          </p:nvPr>
        </p:nvSpPr>
        <p:spPr>
          <a:xfrm>
            <a:off x="582798" y="2950571"/>
            <a:ext cx="11233150" cy="1296988"/>
          </a:xfrm>
        </p:spPr>
        <p:txBody>
          <a:bodyPr/>
          <a:lstStyle/>
          <a:p>
            <a:pPr lvl="0" algn="ctr" eaLnBrk="0" fontAlgn="base" hangingPunct="0">
              <a:lnSpc>
                <a:spcPct val="100000"/>
              </a:lnSpc>
              <a:spcBef>
                <a:spcPct val="20000"/>
              </a:spcBef>
              <a:spcAft>
                <a:spcPct val="0"/>
              </a:spcAft>
            </a:pPr>
            <a:r>
              <a:rPr lang="en-US" sz="3600" b="1" kern="0" dirty="0">
                <a:solidFill>
                  <a:schemeClr val="bg1"/>
                </a:solidFill>
                <a:latin typeface="Helvetica Neue Light" panose="02000403000000020004" pitchFamily="2" charset="0"/>
                <a:ea typeface="Helvetica Neue Light" panose="02000403000000020004" pitchFamily="2" charset="0"/>
                <a:cs typeface="Helvetica Neue" panose="02000503000000020004" pitchFamily="2" charset="0"/>
              </a:rPr>
              <a:t>Final words…</a:t>
            </a:r>
          </a:p>
        </p:txBody>
      </p:sp>
      <p:sp>
        <p:nvSpPr>
          <p:cNvPr id="7" name="Slide Number Placeholder 3">
            <a:extLst>
              <a:ext uri="{FF2B5EF4-FFF2-40B4-BE49-F238E27FC236}">
                <a16:creationId xmlns:a16="http://schemas.microsoft.com/office/drawing/2014/main" id="{B15B8C2B-51F0-CB48-8D4B-69A00B722EDE}"/>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53</a:t>
            </a:fld>
            <a:endParaRPr lang="en-US" dirty="0">
              <a:solidFill>
                <a:srgbClr val="000000"/>
              </a:solidFill>
              <a:cs typeface="ＭＳ Ｐゴシック" charset="0"/>
            </a:endParaRPr>
          </a:p>
        </p:txBody>
      </p:sp>
    </p:spTree>
    <p:extLst>
      <p:ext uri="{BB962C8B-B14F-4D97-AF65-F5344CB8AC3E}">
        <p14:creationId xmlns:p14="http://schemas.microsoft.com/office/powerpoint/2010/main" val="41091114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EFA089AB-6B4C-1F4E-8313-D7AB860D9AA7}"/>
              </a:ext>
            </a:extLst>
          </p:cNvPr>
          <p:cNvSpPr txBox="1">
            <a:spLocks/>
          </p:cNvSpPr>
          <p:nvPr/>
        </p:nvSpPr>
        <p:spPr>
          <a:xfrm>
            <a:off x="760348" y="335748"/>
            <a:ext cx="10235312" cy="1010661"/>
          </a:xfrm>
          <a:prstGeom prst="rect">
            <a:avLst/>
          </a:prstGeom>
        </p:spPr>
        <p:txBody>
          <a:bodyPr vert="horz" wrap="square" lIns="0" tIns="13335"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gn="ctr">
              <a:spcBef>
                <a:spcPts val="105"/>
              </a:spcBef>
            </a:pPr>
            <a:r>
              <a:rPr lang="en-GB" sz="3600" b="1" spc="-15" dirty="0">
                <a:latin typeface="HELVETICA NEUE THIN" panose="020B0403020202020204" pitchFamily="34" charset="0"/>
                <a:ea typeface="HELVETICA NEUE THIN" panose="020B0403020202020204" pitchFamily="34" charset="0"/>
              </a:rPr>
              <a:t>We demonstrated further ways of visualising data in RStudio with </a:t>
            </a:r>
            <a:r>
              <a:rPr lang="en-GB" sz="3600" b="1" spc="-15" dirty="0" err="1">
                <a:latin typeface="HELVETICA NEUE THIN" panose="020B0403020202020204" pitchFamily="34" charset="0"/>
                <a:ea typeface="HELVETICA NEUE THIN" panose="020B0403020202020204" pitchFamily="34" charset="0"/>
              </a:rPr>
              <a:t>ggplot</a:t>
            </a:r>
            <a:r>
              <a:rPr lang="en-GB" sz="3600" b="1" spc="-15" dirty="0">
                <a:latin typeface="HELVETICA NEUE THIN" panose="020B0403020202020204" pitchFamily="34" charset="0"/>
                <a:ea typeface="HELVETICA NEUE THIN" panose="020B0403020202020204" pitchFamily="34" charset="0"/>
              </a:rPr>
              <a:t>( )</a:t>
            </a:r>
            <a:endParaRPr lang="en-GB" sz="3600" b="1" dirty="0">
              <a:latin typeface="HELVETICA NEUE THIN" panose="020B0403020202020204" pitchFamily="34" charset="0"/>
              <a:ea typeface="HELVETICA NEUE THIN" panose="020B0403020202020204" pitchFamily="34" charset="0"/>
            </a:endParaRPr>
          </a:p>
        </p:txBody>
      </p:sp>
      <p:sp>
        <p:nvSpPr>
          <p:cNvPr id="9" name="Slide Number Placeholder 3">
            <a:extLst>
              <a:ext uri="{FF2B5EF4-FFF2-40B4-BE49-F238E27FC236}">
                <a16:creationId xmlns:a16="http://schemas.microsoft.com/office/drawing/2014/main" id="{6E42E94F-1A33-6549-A40F-F55D66DD9930}"/>
              </a:ext>
            </a:extLst>
          </p:cNvPr>
          <p:cNvSpPr txBox="1">
            <a:spLocks/>
          </p:cNvSpPr>
          <p:nvPr/>
        </p:nvSpPr>
        <p:spPr>
          <a:xfrm>
            <a:off x="11275948" y="6373870"/>
            <a:ext cx="540000" cy="144000"/>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6</a:t>
            </a:fld>
            <a:endParaRPr lang="en-US" dirty="0">
              <a:solidFill>
                <a:srgbClr val="000000"/>
              </a:solidFill>
              <a:cs typeface="ＭＳ Ｐゴシック" charset="0"/>
            </a:endParaRPr>
          </a:p>
        </p:txBody>
      </p:sp>
      <p:sp>
        <p:nvSpPr>
          <p:cNvPr id="10" name="Content Placeholder 2">
            <a:extLst>
              <a:ext uri="{FF2B5EF4-FFF2-40B4-BE49-F238E27FC236}">
                <a16:creationId xmlns:a16="http://schemas.microsoft.com/office/drawing/2014/main" id="{4ABA8ABD-F4CA-DD43-80A3-D28AFD9106B2}"/>
              </a:ext>
            </a:extLst>
          </p:cNvPr>
          <p:cNvSpPr txBox="1">
            <a:spLocks/>
          </p:cNvSpPr>
          <p:nvPr/>
        </p:nvSpPr>
        <p:spPr>
          <a:xfrm>
            <a:off x="760348" y="1756251"/>
            <a:ext cx="10515600" cy="4351338"/>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Arial"/>
              <a:buNone/>
            </a:pPr>
            <a:r>
              <a:rPr lang="en-GB" sz="2400" dirty="0">
                <a:latin typeface="Helvetica Neue Thin" panose="020B0403020202020204" pitchFamily="34" charset="0"/>
                <a:ea typeface="Helvetica Neue Thin" panose="020B0403020202020204" pitchFamily="34" charset="0"/>
              </a:rPr>
              <a:t>Creating impressive visualisation</a:t>
            </a:r>
          </a:p>
          <a:p>
            <a:pPr marL="0" indent="0">
              <a:buFont typeface="Arial"/>
              <a:buNone/>
            </a:pPr>
            <a:endParaRPr lang="en-GB" sz="2400" dirty="0">
              <a:highlight>
                <a:srgbClr val="D6D6D6"/>
              </a:highlight>
              <a:latin typeface="Helvetica Neue Thin" panose="020B0403020202020204" pitchFamily="34" charset="0"/>
              <a:ea typeface="Helvetica Neue Thin" panose="020B0403020202020204" pitchFamily="34" charset="0"/>
            </a:endParaRPr>
          </a:p>
          <a:p>
            <a:r>
              <a:rPr lang="en-GB" sz="2400" dirty="0">
                <a:latin typeface="Helvetica Neue Thin" panose="020B0403020202020204" pitchFamily="34" charset="0"/>
                <a:ea typeface="Helvetica Neue Thin" panose="020B0403020202020204" pitchFamily="34" charset="0"/>
              </a:rPr>
              <a:t>Base functions for creating graphics in R: </a:t>
            </a:r>
            <a:r>
              <a:rPr lang="en-GB" sz="2400" b="1" dirty="0">
                <a:latin typeface="Helvetica Neue Thin" panose="020B0403020202020204" pitchFamily="34" charset="0"/>
                <a:ea typeface="Helvetica Neue Thin" panose="020B0403020202020204" pitchFamily="34" charset="0"/>
              </a:rPr>
              <a:t>plot( )</a:t>
            </a:r>
          </a:p>
          <a:p>
            <a:endParaRPr lang="en-GB" sz="2400" dirty="0">
              <a:latin typeface="Helvetica Neue Thin" panose="020B0403020202020204" pitchFamily="34" charset="0"/>
              <a:ea typeface="Helvetica Neue Thin" panose="020B0403020202020204" pitchFamily="34" charset="0"/>
            </a:endParaRPr>
          </a:p>
          <a:p>
            <a:r>
              <a:rPr lang="en-GB" sz="2400" dirty="0">
                <a:latin typeface="Helvetica Neue Thin" panose="020B0403020202020204" pitchFamily="34" charset="0"/>
                <a:ea typeface="Helvetica Neue Thin" panose="020B0403020202020204" pitchFamily="34" charset="0"/>
              </a:rPr>
              <a:t>R Packages for creating impressive plots: </a:t>
            </a:r>
            <a:r>
              <a:rPr lang="en-GB" sz="2400" b="1" dirty="0">
                <a:latin typeface="Helvetica Neue Thin" panose="020B0403020202020204" pitchFamily="34" charset="0"/>
                <a:ea typeface="Helvetica Neue Thin" panose="020B0403020202020204" pitchFamily="34" charset="0"/>
              </a:rPr>
              <a:t>ggplot2( )</a:t>
            </a:r>
          </a:p>
          <a:p>
            <a:pPr lvl="1"/>
            <a:r>
              <a:rPr lang="en-GB" sz="2000" dirty="0">
                <a:latin typeface="Helvetica Neue Thin" panose="020B0403020202020204" pitchFamily="34" charset="0"/>
                <a:ea typeface="Helvetica Neue Thin" panose="020B0403020202020204" pitchFamily="34" charset="0"/>
              </a:rPr>
              <a:t>You will have to first install ‘ggplot2’ package first with the </a:t>
            </a:r>
            <a:r>
              <a:rPr lang="en-GB" sz="2000" b="1" dirty="0" err="1">
                <a:latin typeface="Helvetica Neue Thin" panose="020B0403020202020204" pitchFamily="34" charset="0"/>
                <a:ea typeface="Helvetica Neue Thin" panose="020B0403020202020204" pitchFamily="34" charset="0"/>
              </a:rPr>
              <a:t>install.package</a:t>
            </a:r>
            <a:r>
              <a:rPr lang="en-GB" sz="2000" b="1" dirty="0">
                <a:latin typeface="Helvetica Neue Thin" panose="020B0403020202020204" pitchFamily="34" charset="0"/>
                <a:ea typeface="Helvetica Neue Thin" panose="020B0403020202020204" pitchFamily="34" charset="0"/>
              </a:rPr>
              <a:t>( ) </a:t>
            </a:r>
            <a:r>
              <a:rPr lang="en-GB" sz="2000" dirty="0">
                <a:latin typeface="Helvetica Neue Thin" panose="020B0403020202020204" pitchFamily="34" charset="0"/>
                <a:ea typeface="Helvetica Neue Thin" panose="020B0403020202020204" pitchFamily="34" charset="0"/>
              </a:rPr>
              <a:t>function</a:t>
            </a:r>
          </a:p>
          <a:p>
            <a:pPr lvl="1"/>
            <a:r>
              <a:rPr lang="en-GB" sz="2000" dirty="0">
                <a:latin typeface="Helvetica Neue Thin" panose="020B0403020202020204" pitchFamily="34" charset="0"/>
                <a:ea typeface="Helvetica Neue Thin" panose="020B0403020202020204" pitchFamily="34" charset="0"/>
              </a:rPr>
              <a:t>After its installed, you will need to load the package into R with </a:t>
            </a:r>
            <a:r>
              <a:rPr lang="en-GB" sz="2000" b="1" dirty="0">
                <a:latin typeface="Helvetica Neue Thin" panose="020B0403020202020204" pitchFamily="34" charset="0"/>
                <a:ea typeface="Helvetica Neue Thin" panose="020B0403020202020204" pitchFamily="34" charset="0"/>
              </a:rPr>
              <a:t>library( ) </a:t>
            </a:r>
            <a:r>
              <a:rPr lang="en-GB" sz="2000" dirty="0">
                <a:latin typeface="Helvetica Neue Thin" panose="020B0403020202020204" pitchFamily="34" charset="0"/>
                <a:ea typeface="Helvetica Neue Thin" panose="020B0403020202020204" pitchFamily="34" charset="0"/>
              </a:rPr>
              <a:t>function</a:t>
            </a:r>
          </a:p>
          <a:p>
            <a:pPr lvl="1"/>
            <a:endParaRPr lang="en-GB" sz="2000" dirty="0">
              <a:latin typeface="Helvetica Neue Thin" panose="020B0403020202020204" pitchFamily="34" charset="0"/>
              <a:ea typeface="Helvetica Neue Thin" panose="020B0403020202020204" pitchFamily="34" charset="0"/>
            </a:endParaRPr>
          </a:p>
          <a:p>
            <a:r>
              <a:rPr lang="en-GB" sz="2400" dirty="0">
                <a:latin typeface="Helvetica Neue Thin" panose="020B0403020202020204" pitchFamily="34" charset="0"/>
                <a:ea typeface="Helvetica Neue Thin" panose="020B0403020202020204" pitchFamily="34" charset="0"/>
              </a:rPr>
              <a:t>All this will be become clear in the practical session</a:t>
            </a:r>
          </a:p>
        </p:txBody>
      </p:sp>
    </p:spTree>
    <p:extLst>
      <p:ext uri="{BB962C8B-B14F-4D97-AF65-F5344CB8AC3E}">
        <p14:creationId xmlns:p14="http://schemas.microsoft.com/office/powerpoint/2010/main" val="35830642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9310937-9810-114F-983E-4800E87EE95A}"/>
              </a:ext>
            </a:extLst>
          </p:cNvPr>
          <p:cNvSpPr/>
          <p:nvPr/>
        </p:nvSpPr>
        <p:spPr>
          <a:xfrm>
            <a:off x="0" y="0"/>
            <a:ext cx="12192000" cy="6858000"/>
          </a:xfrm>
          <a:prstGeom prst="rect">
            <a:avLst/>
          </a:prstGeom>
          <a:solidFill>
            <a:srgbClr val="008CE6"/>
          </a:solidFill>
          <a:ln>
            <a:solidFill>
              <a:srgbClr val="0091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C76F1414-123F-A64D-A741-24140E769A2A}"/>
              </a:ext>
            </a:extLst>
          </p:cNvPr>
          <p:cNvSpPr>
            <a:spLocks noGrp="1"/>
          </p:cNvSpPr>
          <p:nvPr>
            <p:ph type="title"/>
          </p:nvPr>
        </p:nvSpPr>
        <p:spPr>
          <a:xfrm>
            <a:off x="582798" y="2950571"/>
            <a:ext cx="11233150" cy="1296988"/>
          </a:xfrm>
        </p:spPr>
        <p:txBody>
          <a:bodyPr/>
          <a:lstStyle/>
          <a:p>
            <a:pPr lvl="0" algn="ctr" eaLnBrk="0" fontAlgn="base" hangingPunct="0">
              <a:lnSpc>
                <a:spcPct val="100000"/>
              </a:lnSpc>
              <a:spcBef>
                <a:spcPct val="20000"/>
              </a:spcBef>
              <a:spcAft>
                <a:spcPct val="0"/>
              </a:spcAft>
            </a:pPr>
            <a:r>
              <a:rPr lang="en-US" sz="3600" kern="0" dirty="0">
                <a:solidFill>
                  <a:schemeClr val="bg1"/>
                </a:solidFill>
                <a:latin typeface="Helvetica Neue Light" panose="02000403000000020004" pitchFamily="2" charset="0"/>
                <a:ea typeface="Helvetica Neue Light" panose="02000403000000020004" pitchFamily="2" charset="0"/>
                <a:cs typeface="Helvetica Neue" panose="02000503000000020004" pitchFamily="2" charset="0"/>
              </a:rPr>
              <a:t>Data Sourcing</a:t>
            </a:r>
          </a:p>
        </p:txBody>
      </p:sp>
      <p:sp>
        <p:nvSpPr>
          <p:cNvPr id="7" name="Slide Number Placeholder 3">
            <a:extLst>
              <a:ext uri="{FF2B5EF4-FFF2-40B4-BE49-F238E27FC236}">
                <a16:creationId xmlns:a16="http://schemas.microsoft.com/office/drawing/2014/main" id="{B15B8C2B-51F0-CB48-8D4B-69A00B722EDE}"/>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7</a:t>
            </a:fld>
            <a:endParaRPr lang="en-US" dirty="0">
              <a:solidFill>
                <a:srgbClr val="000000"/>
              </a:solidFill>
              <a:cs typeface="ＭＳ Ｐゴシック" charset="0"/>
            </a:endParaRPr>
          </a:p>
        </p:txBody>
      </p:sp>
    </p:spTree>
    <p:extLst>
      <p:ext uri="{BB962C8B-B14F-4D97-AF65-F5344CB8AC3E}">
        <p14:creationId xmlns:p14="http://schemas.microsoft.com/office/powerpoint/2010/main" val="3255162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9B3BD10-6E86-AD4A-92AF-211460CC4959}"/>
              </a:ext>
            </a:extLst>
          </p:cNvPr>
          <p:cNvSpPr>
            <a:spLocks noGrp="1"/>
          </p:cNvSpPr>
          <p:nvPr>
            <p:ph idx="1"/>
          </p:nvPr>
        </p:nvSpPr>
        <p:spPr>
          <a:xfrm>
            <a:off x="107576" y="1075765"/>
            <a:ext cx="6935168" cy="5582149"/>
          </a:xfrm>
        </p:spPr>
        <p:txBody>
          <a:bodyPr/>
          <a:lstStyle/>
          <a:p>
            <a:pPr marL="0" indent="0">
              <a:buNone/>
            </a:pPr>
            <a:r>
              <a:rPr lang="en-GB" b="1" dirty="0">
                <a:latin typeface="Helvetica Neue Thin" panose="020B0403020202020204" pitchFamily="34" charset="0"/>
                <a:ea typeface="Helvetica Neue Thin" panose="020B0403020202020204" pitchFamily="34" charset="0"/>
              </a:rPr>
              <a:t>Contents</a:t>
            </a:r>
          </a:p>
          <a:p>
            <a:pPr marL="0" indent="0">
              <a:buNone/>
            </a:pPr>
            <a:endParaRPr lang="en-GB" dirty="0">
              <a:latin typeface="Helvetica Neue Thin" panose="020B0403020202020204" pitchFamily="34" charset="0"/>
              <a:ea typeface="Helvetica Neue Thin" panose="020B0403020202020204" pitchFamily="34" charset="0"/>
            </a:endParaRPr>
          </a:p>
          <a:p>
            <a:r>
              <a:rPr lang="en-GB" sz="1600" dirty="0">
                <a:latin typeface="Helvetica Neue Thin" panose="020B0403020202020204" pitchFamily="34" charset="0"/>
                <a:ea typeface="Helvetica Neue Thin" panose="020B0403020202020204" pitchFamily="34" charset="0"/>
              </a:rPr>
              <a:t>What’s data sourcing?</a:t>
            </a:r>
          </a:p>
          <a:p>
            <a:r>
              <a:rPr lang="en-GB" sz="1600" dirty="0">
                <a:latin typeface="Helvetica Neue Thin" panose="020B0403020202020204" pitchFamily="34" charset="0"/>
                <a:ea typeface="Helvetica Neue Thin" panose="020B0403020202020204" pitchFamily="34" charset="0"/>
              </a:rPr>
              <a:t>The distinction of primary and secondary data sources</a:t>
            </a:r>
          </a:p>
          <a:p>
            <a:pPr>
              <a:buFont typeface="Arial" panose="020B0604020202020204" pitchFamily="34" charset="0"/>
              <a:buChar char="•"/>
            </a:pPr>
            <a:r>
              <a:rPr lang="en-GB" sz="1600" dirty="0">
                <a:latin typeface="Helvetica Neue Thin" panose="020B0403020202020204" pitchFamily="34" charset="0"/>
                <a:ea typeface="Helvetica Neue Thin" panose="020B0403020202020204" pitchFamily="34" charset="0"/>
              </a:rPr>
              <a:t>Examples of sourcing data (based on my own research experience)</a:t>
            </a:r>
          </a:p>
          <a:p>
            <a:r>
              <a:rPr lang="en-GB" sz="1600" dirty="0">
                <a:latin typeface="Helvetica Neue Thin" panose="020B0403020202020204" pitchFamily="34" charset="0"/>
                <a:ea typeface="Helvetica Neue Thin" panose="020B0403020202020204" pitchFamily="34" charset="0"/>
              </a:rPr>
              <a:t>Summarising the merits and limitations of using either primary or secondary data</a:t>
            </a:r>
          </a:p>
          <a:p>
            <a:r>
              <a:rPr lang="en-GB" sz="1600" dirty="0">
                <a:latin typeface="Helvetica Neue Thin" panose="020B0403020202020204" pitchFamily="34" charset="0"/>
                <a:ea typeface="Helvetica Neue Thin" panose="020B0403020202020204" pitchFamily="34" charset="0"/>
              </a:rPr>
              <a:t>Brief notes on study design and sampling strategy (- make a mental of note of this, or the least, be cognisant of it)</a:t>
            </a:r>
          </a:p>
          <a:p>
            <a:r>
              <a:rPr lang="en-GB" sz="1600" dirty="0">
                <a:latin typeface="Helvetica Neue Thin" panose="020B0403020202020204" pitchFamily="34" charset="0"/>
                <a:ea typeface="Helvetica Neue Thin" panose="020B0403020202020204" pitchFamily="34" charset="0"/>
              </a:rPr>
              <a:t>Description of data</a:t>
            </a:r>
          </a:p>
          <a:p>
            <a:r>
              <a:rPr lang="en-GB" sz="1600" dirty="0">
                <a:latin typeface="Helvetica Neue Thin" panose="020B0403020202020204" pitchFamily="34" charset="0"/>
                <a:ea typeface="Helvetica Neue Thin" panose="020B0403020202020204" pitchFamily="34" charset="0"/>
              </a:rPr>
              <a:t>Final words…</a:t>
            </a:r>
          </a:p>
          <a:p>
            <a:endParaRPr lang="en-GB" sz="2000" dirty="0">
              <a:latin typeface="Helvetica Neue Thin" panose="020B0403020202020204" pitchFamily="34" charset="0"/>
              <a:ea typeface="Helvetica Neue Thin" panose="020B0403020202020204" pitchFamily="34" charset="0"/>
            </a:endParaRPr>
          </a:p>
          <a:p>
            <a:pPr marL="0" indent="0">
              <a:buNone/>
            </a:pPr>
            <a:endParaRPr lang="en-GB" dirty="0">
              <a:latin typeface="Helvetica Neue Thin" panose="020B0403020202020204" pitchFamily="34" charset="0"/>
              <a:ea typeface="Helvetica Neue Thin" panose="020B0403020202020204" pitchFamily="34" charset="0"/>
            </a:endParaRPr>
          </a:p>
          <a:p>
            <a:endParaRPr lang="en-GB" dirty="0">
              <a:latin typeface="Helvetica Neue Thin" panose="020B0403020202020204" pitchFamily="34" charset="0"/>
              <a:ea typeface="Helvetica Neue Thin" panose="020B0403020202020204" pitchFamily="34" charset="0"/>
            </a:endParaRPr>
          </a:p>
          <a:p>
            <a:pPr marL="0" indent="0">
              <a:buNone/>
            </a:pPr>
            <a:endParaRPr lang="en-GB" dirty="0">
              <a:latin typeface="Helvetica Neue Thin" panose="020B0403020202020204" pitchFamily="34" charset="0"/>
              <a:ea typeface="Helvetica Neue Thin" panose="020B0403020202020204" pitchFamily="34" charset="0"/>
            </a:endParaRPr>
          </a:p>
        </p:txBody>
      </p:sp>
      <p:sp>
        <p:nvSpPr>
          <p:cNvPr id="7" name="Title 6">
            <a:extLst>
              <a:ext uri="{FF2B5EF4-FFF2-40B4-BE49-F238E27FC236}">
                <a16:creationId xmlns:a16="http://schemas.microsoft.com/office/drawing/2014/main" id="{3E956281-EAEC-1C43-A1D8-9571B62B1ADF}"/>
              </a:ext>
            </a:extLst>
          </p:cNvPr>
          <p:cNvSpPr>
            <a:spLocks noGrp="1"/>
          </p:cNvSpPr>
          <p:nvPr>
            <p:ph type="title"/>
          </p:nvPr>
        </p:nvSpPr>
        <p:spPr/>
        <p:txBody>
          <a:bodyPr>
            <a:normAutofit fontScale="90000"/>
          </a:bodyPr>
          <a:lstStyle/>
          <a:p>
            <a:br>
              <a:rPr lang="en-GB" dirty="0"/>
            </a:br>
            <a:endParaRPr lang="en-GB" dirty="0"/>
          </a:p>
        </p:txBody>
      </p:sp>
      <p:pic>
        <p:nvPicPr>
          <p:cNvPr id="4" name="Picture 3">
            <a:extLst>
              <a:ext uri="{FF2B5EF4-FFF2-40B4-BE49-F238E27FC236}">
                <a16:creationId xmlns:a16="http://schemas.microsoft.com/office/drawing/2014/main" id="{4A34B81F-01DD-664B-B1F2-E0CD6BF0D76E}"/>
              </a:ext>
            </a:extLst>
          </p:cNvPr>
          <p:cNvPicPr>
            <a:picLocks noChangeAspect="1"/>
          </p:cNvPicPr>
          <p:nvPr/>
        </p:nvPicPr>
        <p:blipFill>
          <a:blip r:embed="rId3"/>
          <a:stretch>
            <a:fillRect/>
          </a:stretch>
        </p:blipFill>
        <p:spPr>
          <a:xfrm>
            <a:off x="0" y="0"/>
            <a:ext cx="12192000" cy="970069"/>
          </a:xfrm>
          <a:prstGeom prst="rect">
            <a:avLst/>
          </a:prstGeom>
        </p:spPr>
      </p:pic>
      <p:sp>
        <p:nvSpPr>
          <p:cNvPr id="2" name="Slide Number Placeholder 3">
            <a:extLst>
              <a:ext uri="{FF2B5EF4-FFF2-40B4-BE49-F238E27FC236}">
                <a16:creationId xmlns:a16="http://schemas.microsoft.com/office/drawing/2014/main" id="{5578DC08-32C1-5FDF-C5B9-21D3042A72E1}"/>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8</a:t>
            </a:fld>
            <a:endParaRPr lang="en-US" dirty="0">
              <a:solidFill>
                <a:srgbClr val="000000"/>
              </a:solidFill>
              <a:cs typeface="ＭＳ Ｐゴシック" charset="0"/>
            </a:endParaRPr>
          </a:p>
        </p:txBody>
      </p:sp>
      <p:grpSp>
        <p:nvGrpSpPr>
          <p:cNvPr id="5" name="Group 4">
            <a:extLst>
              <a:ext uri="{FF2B5EF4-FFF2-40B4-BE49-F238E27FC236}">
                <a16:creationId xmlns:a16="http://schemas.microsoft.com/office/drawing/2014/main" id="{9213777A-384A-1928-A2A2-06958163FA22}"/>
              </a:ext>
            </a:extLst>
          </p:cNvPr>
          <p:cNvGrpSpPr/>
          <p:nvPr/>
        </p:nvGrpSpPr>
        <p:grpSpPr>
          <a:xfrm>
            <a:off x="7560585" y="1350003"/>
            <a:ext cx="4015620" cy="4470013"/>
            <a:chOff x="3468870" y="1665965"/>
            <a:chExt cx="4332019" cy="4822214"/>
          </a:xfrm>
        </p:grpSpPr>
        <p:cxnSp>
          <p:nvCxnSpPr>
            <p:cNvPr id="6" name="Straight Arrow Connector 5">
              <a:extLst>
                <a:ext uri="{FF2B5EF4-FFF2-40B4-BE49-F238E27FC236}">
                  <a16:creationId xmlns:a16="http://schemas.microsoft.com/office/drawing/2014/main" id="{2826CC0A-5221-B57A-C00D-368EDE0FDB42}"/>
                </a:ext>
              </a:extLst>
            </p:cNvPr>
            <p:cNvCxnSpPr>
              <a:cxnSpLocks/>
            </p:cNvCxnSpPr>
            <p:nvPr/>
          </p:nvCxnSpPr>
          <p:spPr>
            <a:xfrm>
              <a:off x="4583833" y="3429000"/>
              <a:ext cx="2088232" cy="1224136"/>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8" name="Straight Arrow Connector 7">
              <a:extLst>
                <a:ext uri="{FF2B5EF4-FFF2-40B4-BE49-F238E27FC236}">
                  <a16:creationId xmlns:a16="http://schemas.microsoft.com/office/drawing/2014/main" id="{0B04EA75-BC0C-311C-2873-A990EE2B6657}"/>
                </a:ext>
              </a:extLst>
            </p:cNvPr>
            <p:cNvCxnSpPr>
              <a:cxnSpLocks/>
            </p:cNvCxnSpPr>
            <p:nvPr/>
          </p:nvCxnSpPr>
          <p:spPr>
            <a:xfrm flipV="1">
              <a:off x="4583833" y="3429000"/>
              <a:ext cx="2088232" cy="1224136"/>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9" name="Straight Arrow Connector 8">
              <a:extLst>
                <a:ext uri="{FF2B5EF4-FFF2-40B4-BE49-F238E27FC236}">
                  <a16:creationId xmlns:a16="http://schemas.microsoft.com/office/drawing/2014/main" id="{70DBAED3-FAD6-E9E8-29E1-3DFC04A035E3}"/>
                </a:ext>
              </a:extLst>
            </p:cNvPr>
            <p:cNvCxnSpPr>
              <a:cxnSpLocks/>
              <a:stCxn id="32" idx="0"/>
            </p:cNvCxnSpPr>
            <p:nvPr/>
          </p:nvCxnSpPr>
          <p:spPr>
            <a:xfrm flipV="1">
              <a:off x="5663953" y="3429000"/>
              <a:ext cx="1008112" cy="1872208"/>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0" name="Straight Arrow Connector 9">
              <a:extLst>
                <a:ext uri="{FF2B5EF4-FFF2-40B4-BE49-F238E27FC236}">
                  <a16:creationId xmlns:a16="http://schemas.microsoft.com/office/drawing/2014/main" id="{3A6F16FD-2DB1-87DA-33B5-EE749DB5E897}"/>
                </a:ext>
              </a:extLst>
            </p:cNvPr>
            <p:cNvCxnSpPr>
              <a:cxnSpLocks/>
              <a:stCxn id="32" idx="0"/>
            </p:cNvCxnSpPr>
            <p:nvPr/>
          </p:nvCxnSpPr>
          <p:spPr>
            <a:xfrm flipH="1" flipV="1">
              <a:off x="4583833" y="3429000"/>
              <a:ext cx="1080120" cy="1872208"/>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1" name="Straight Arrow Connector 10">
              <a:extLst>
                <a:ext uri="{FF2B5EF4-FFF2-40B4-BE49-F238E27FC236}">
                  <a16:creationId xmlns:a16="http://schemas.microsoft.com/office/drawing/2014/main" id="{8E6C5C0C-DC6A-8B39-B983-14502D39FFCA}"/>
                </a:ext>
              </a:extLst>
            </p:cNvPr>
            <p:cNvCxnSpPr>
              <a:cxnSpLocks/>
              <a:endCxn id="38" idx="4"/>
            </p:cNvCxnSpPr>
            <p:nvPr/>
          </p:nvCxnSpPr>
          <p:spPr>
            <a:xfrm flipV="1">
              <a:off x="4583833" y="2852936"/>
              <a:ext cx="1080120" cy="1800200"/>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2" name="Straight Arrow Connector 11">
              <a:extLst>
                <a:ext uri="{FF2B5EF4-FFF2-40B4-BE49-F238E27FC236}">
                  <a16:creationId xmlns:a16="http://schemas.microsoft.com/office/drawing/2014/main" id="{554AEF86-1644-52F7-925B-ABE011EA4C36}"/>
                </a:ext>
              </a:extLst>
            </p:cNvPr>
            <p:cNvCxnSpPr>
              <a:cxnSpLocks/>
              <a:endCxn id="32" idx="0"/>
            </p:cNvCxnSpPr>
            <p:nvPr/>
          </p:nvCxnSpPr>
          <p:spPr>
            <a:xfrm>
              <a:off x="4583833" y="4653136"/>
              <a:ext cx="1080120" cy="648072"/>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3" name="Straight Arrow Connector 12">
              <a:extLst>
                <a:ext uri="{FF2B5EF4-FFF2-40B4-BE49-F238E27FC236}">
                  <a16:creationId xmlns:a16="http://schemas.microsoft.com/office/drawing/2014/main" id="{AFD97A6F-EF87-0F22-895F-B41AB0D41671}"/>
                </a:ext>
              </a:extLst>
            </p:cNvPr>
            <p:cNvCxnSpPr>
              <a:cxnSpLocks/>
            </p:cNvCxnSpPr>
            <p:nvPr/>
          </p:nvCxnSpPr>
          <p:spPr>
            <a:xfrm>
              <a:off x="6672065" y="3429000"/>
              <a:ext cx="0" cy="1224136"/>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4" name="Straight Arrow Connector 13">
              <a:extLst>
                <a:ext uri="{FF2B5EF4-FFF2-40B4-BE49-F238E27FC236}">
                  <a16:creationId xmlns:a16="http://schemas.microsoft.com/office/drawing/2014/main" id="{51303344-E601-7EAC-A914-7E6B2843FF12}"/>
                </a:ext>
              </a:extLst>
            </p:cNvPr>
            <p:cNvCxnSpPr>
              <a:cxnSpLocks/>
            </p:cNvCxnSpPr>
            <p:nvPr/>
          </p:nvCxnSpPr>
          <p:spPr>
            <a:xfrm flipH="1" flipV="1">
              <a:off x="5663953" y="2852936"/>
              <a:ext cx="1008112" cy="1800200"/>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5" name="Straight Arrow Connector 14">
              <a:extLst>
                <a:ext uri="{FF2B5EF4-FFF2-40B4-BE49-F238E27FC236}">
                  <a16:creationId xmlns:a16="http://schemas.microsoft.com/office/drawing/2014/main" id="{AF6DE60D-D3FA-F55E-97C7-7C267CBBE15B}"/>
                </a:ext>
              </a:extLst>
            </p:cNvPr>
            <p:cNvCxnSpPr>
              <a:cxnSpLocks/>
              <a:endCxn id="38" idx="4"/>
            </p:cNvCxnSpPr>
            <p:nvPr/>
          </p:nvCxnSpPr>
          <p:spPr>
            <a:xfrm flipH="1" flipV="1">
              <a:off x="5663953" y="2852936"/>
              <a:ext cx="1008112" cy="576064"/>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6" name="Straight Arrow Connector 15">
              <a:extLst>
                <a:ext uri="{FF2B5EF4-FFF2-40B4-BE49-F238E27FC236}">
                  <a16:creationId xmlns:a16="http://schemas.microsoft.com/office/drawing/2014/main" id="{9431BFB4-7216-2B15-A2C2-3315D79D9BDC}"/>
                </a:ext>
              </a:extLst>
            </p:cNvPr>
            <p:cNvCxnSpPr>
              <a:cxnSpLocks/>
            </p:cNvCxnSpPr>
            <p:nvPr/>
          </p:nvCxnSpPr>
          <p:spPr>
            <a:xfrm flipH="1">
              <a:off x="4583833" y="3429000"/>
              <a:ext cx="2088232" cy="0"/>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7" name="Straight Arrow Connector 16">
              <a:extLst>
                <a:ext uri="{FF2B5EF4-FFF2-40B4-BE49-F238E27FC236}">
                  <a16:creationId xmlns:a16="http://schemas.microsoft.com/office/drawing/2014/main" id="{63FCDE2B-A33D-4F5A-BBBA-D5B5905A517A}"/>
                </a:ext>
              </a:extLst>
            </p:cNvPr>
            <p:cNvCxnSpPr>
              <a:cxnSpLocks/>
              <a:stCxn id="38" idx="4"/>
            </p:cNvCxnSpPr>
            <p:nvPr/>
          </p:nvCxnSpPr>
          <p:spPr>
            <a:xfrm flipH="1">
              <a:off x="4583833" y="2852936"/>
              <a:ext cx="1080120" cy="576064"/>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8" name="Straight Arrow Connector 17">
              <a:extLst>
                <a:ext uri="{FF2B5EF4-FFF2-40B4-BE49-F238E27FC236}">
                  <a16:creationId xmlns:a16="http://schemas.microsoft.com/office/drawing/2014/main" id="{83E3BB50-E3D3-FDB9-7926-5FC11A200733}"/>
                </a:ext>
              </a:extLst>
            </p:cNvPr>
            <p:cNvCxnSpPr>
              <a:cxnSpLocks/>
              <a:endCxn id="32" idx="0"/>
            </p:cNvCxnSpPr>
            <p:nvPr/>
          </p:nvCxnSpPr>
          <p:spPr>
            <a:xfrm flipH="1">
              <a:off x="5663953" y="4653136"/>
              <a:ext cx="1008112" cy="648072"/>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9" name="Straight Arrow Connector 18">
              <a:extLst>
                <a:ext uri="{FF2B5EF4-FFF2-40B4-BE49-F238E27FC236}">
                  <a16:creationId xmlns:a16="http://schemas.microsoft.com/office/drawing/2014/main" id="{8178A4F8-6578-72C4-29F4-A43CAA877CBF}"/>
                </a:ext>
              </a:extLst>
            </p:cNvPr>
            <p:cNvCxnSpPr>
              <a:cxnSpLocks/>
            </p:cNvCxnSpPr>
            <p:nvPr/>
          </p:nvCxnSpPr>
          <p:spPr>
            <a:xfrm flipH="1">
              <a:off x="4583833" y="4653136"/>
              <a:ext cx="2088232" cy="0"/>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20" name="Straight Arrow Connector 19">
              <a:extLst>
                <a:ext uri="{FF2B5EF4-FFF2-40B4-BE49-F238E27FC236}">
                  <a16:creationId xmlns:a16="http://schemas.microsoft.com/office/drawing/2014/main" id="{F2FEE8AA-554F-E9F1-FD29-03E1C5DE6DA4}"/>
                </a:ext>
              </a:extLst>
            </p:cNvPr>
            <p:cNvCxnSpPr>
              <a:cxnSpLocks/>
            </p:cNvCxnSpPr>
            <p:nvPr/>
          </p:nvCxnSpPr>
          <p:spPr>
            <a:xfrm flipV="1">
              <a:off x="4583833" y="3429000"/>
              <a:ext cx="0" cy="1224136"/>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grpSp>
          <p:nvGrpSpPr>
            <p:cNvPr id="21" name="Group 20">
              <a:extLst>
                <a:ext uri="{FF2B5EF4-FFF2-40B4-BE49-F238E27FC236}">
                  <a16:creationId xmlns:a16="http://schemas.microsoft.com/office/drawing/2014/main" id="{E0B73FA5-F21F-0712-687D-B5CBEBFD1274}"/>
                </a:ext>
              </a:extLst>
            </p:cNvPr>
            <p:cNvGrpSpPr/>
            <p:nvPr/>
          </p:nvGrpSpPr>
          <p:grpSpPr>
            <a:xfrm>
              <a:off x="5070467" y="1665965"/>
              <a:ext cx="1186971" cy="1186971"/>
              <a:chOff x="2970910" y="554"/>
              <a:chExt cx="1186971" cy="1186971"/>
            </a:xfrm>
          </p:grpSpPr>
          <p:sp>
            <p:nvSpPr>
              <p:cNvPr id="38" name="Oval 37">
                <a:extLst>
                  <a:ext uri="{FF2B5EF4-FFF2-40B4-BE49-F238E27FC236}">
                    <a16:creationId xmlns:a16="http://schemas.microsoft.com/office/drawing/2014/main" id="{47F242E4-1070-AB0C-8FC0-EC2A344555B1}"/>
                  </a:ext>
                </a:extLst>
              </p:cNvPr>
              <p:cNvSpPr/>
              <p:nvPr/>
            </p:nvSpPr>
            <p:spPr>
              <a:xfrm>
                <a:off x="2970910" y="554"/>
                <a:ext cx="1186971" cy="1186971"/>
              </a:xfrm>
              <a:prstGeom prst="ellipse">
                <a:avLst/>
              </a:prstGeom>
              <a:solidFill>
                <a:srgbClr val="FF3B3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GB"/>
              </a:p>
            </p:txBody>
          </p:sp>
          <p:sp>
            <p:nvSpPr>
              <p:cNvPr id="39" name="Oval 4">
                <a:extLst>
                  <a:ext uri="{FF2B5EF4-FFF2-40B4-BE49-F238E27FC236}">
                    <a16:creationId xmlns:a16="http://schemas.microsoft.com/office/drawing/2014/main" id="{41CA3222-4C5F-A963-9AE3-04385DB0B56B}"/>
                  </a:ext>
                </a:extLst>
              </p:cNvPr>
              <p:cNvSpPr txBox="1"/>
              <p:nvPr/>
            </p:nvSpPr>
            <p:spPr>
              <a:xfrm>
                <a:off x="3144738" y="174382"/>
                <a:ext cx="839315" cy="8393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17780" rIns="17780" bIns="17780" numCol="1" spcCol="1270" anchor="ctr" anchorCtr="0">
                <a:noAutofit/>
              </a:bodyPr>
              <a:lstStyle/>
              <a:p>
                <a:pPr algn="ctr" defTabSz="622300">
                  <a:lnSpc>
                    <a:spcPct val="90000"/>
                  </a:lnSpc>
                  <a:spcBef>
                    <a:spcPct val="0"/>
                  </a:spcBef>
                  <a:spcAft>
                    <a:spcPct val="35000"/>
                  </a:spcAft>
                </a:pPr>
                <a:r>
                  <a:rPr lang="en-GB" sz="1200" dirty="0">
                    <a:latin typeface="Helvetica Neue Light" panose="02000403000000020004" pitchFamily="2" charset="0"/>
                    <a:ea typeface="Helvetica Neue Light" panose="02000403000000020004" pitchFamily="2" charset="0"/>
                  </a:rPr>
                  <a:t>Problem</a:t>
                </a:r>
              </a:p>
            </p:txBody>
          </p:sp>
        </p:grpSp>
        <p:grpSp>
          <p:nvGrpSpPr>
            <p:cNvPr id="22" name="Group 21">
              <a:extLst>
                <a:ext uri="{FF2B5EF4-FFF2-40B4-BE49-F238E27FC236}">
                  <a16:creationId xmlns:a16="http://schemas.microsoft.com/office/drawing/2014/main" id="{B0C65CDA-AFFF-D957-02DD-FEBDBF9C823A}"/>
                </a:ext>
              </a:extLst>
            </p:cNvPr>
            <p:cNvGrpSpPr/>
            <p:nvPr/>
          </p:nvGrpSpPr>
          <p:grpSpPr>
            <a:xfrm>
              <a:off x="6613918" y="2557077"/>
              <a:ext cx="1186971" cy="1186971"/>
              <a:chOff x="4514361" y="891666"/>
              <a:chExt cx="1186971" cy="1186971"/>
            </a:xfrm>
          </p:grpSpPr>
          <p:sp>
            <p:nvSpPr>
              <p:cNvPr id="36" name="Oval 35">
                <a:extLst>
                  <a:ext uri="{FF2B5EF4-FFF2-40B4-BE49-F238E27FC236}">
                    <a16:creationId xmlns:a16="http://schemas.microsoft.com/office/drawing/2014/main" id="{59EFB76B-230D-0BBF-492C-D8B118100D3D}"/>
                  </a:ext>
                </a:extLst>
              </p:cNvPr>
              <p:cNvSpPr/>
              <p:nvPr/>
            </p:nvSpPr>
            <p:spPr>
              <a:xfrm>
                <a:off x="4514361" y="891666"/>
                <a:ext cx="1186971" cy="1186971"/>
              </a:xfrm>
              <a:prstGeom prst="ellipse">
                <a:avLst/>
              </a:prstGeom>
              <a:solidFill>
                <a:srgbClr val="FF950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GB"/>
              </a:p>
            </p:txBody>
          </p:sp>
          <p:sp>
            <p:nvSpPr>
              <p:cNvPr id="37" name="Oval 6">
                <a:extLst>
                  <a:ext uri="{FF2B5EF4-FFF2-40B4-BE49-F238E27FC236}">
                    <a16:creationId xmlns:a16="http://schemas.microsoft.com/office/drawing/2014/main" id="{C95122B7-BADF-3B23-E375-F76ABC78013E}"/>
                  </a:ext>
                </a:extLst>
              </p:cNvPr>
              <p:cNvSpPr txBox="1"/>
              <p:nvPr/>
            </p:nvSpPr>
            <p:spPr>
              <a:xfrm>
                <a:off x="4688189" y="1065494"/>
                <a:ext cx="839315" cy="8393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17780" rIns="17780" bIns="17780" numCol="1" spcCol="1270" anchor="ctr" anchorCtr="0">
                <a:noAutofit/>
              </a:bodyPr>
              <a:lstStyle/>
              <a:p>
                <a:pPr algn="ctr" defTabSz="622300">
                  <a:lnSpc>
                    <a:spcPct val="90000"/>
                  </a:lnSpc>
                  <a:spcBef>
                    <a:spcPct val="0"/>
                  </a:spcBef>
                  <a:spcAft>
                    <a:spcPct val="35000"/>
                  </a:spcAft>
                </a:pPr>
                <a:r>
                  <a:rPr lang="en-GB" sz="1200" dirty="0">
                    <a:latin typeface="Helvetica Neue Light" panose="02000403000000020004" pitchFamily="2" charset="0"/>
                    <a:ea typeface="Helvetica Neue Light" panose="02000403000000020004" pitchFamily="2" charset="0"/>
                  </a:rPr>
                  <a:t>Collect</a:t>
                </a:r>
              </a:p>
            </p:txBody>
          </p:sp>
        </p:grpSp>
        <p:grpSp>
          <p:nvGrpSpPr>
            <p:cNvPr id="23" name="Group 22">
              <a:extLst>
                <a:ext uri="{FF2B5EF4-FFF2-40B4-BE49-F238E27FC236}">
                  <a16:creationId xmlns:a16="http://schemas.microsoft.com/office/drawing/2014/main" id="{56E274A3-29EC-C6E7-58E2-5DE755D5D761}"/>
                </a:ext>
              </a:extLst>
            </p:cNvPr>
            <p:cNvGrpSpPr/>
            <p:nvPr/>
          </p:nvGrpSpPr>
          <p:grpSpPr>
            <a:xfrm>
              <a:off x="6600057" y="4293096"/>
              <a:ext cx="1186971" cy="1186971"/>
              <a:chOff x="4500500" y="2627685"/>
              <a:chExt cx="1186971" cy="1186971"/>
            </a:xfrm>
          </p:grpSpPr>
          <p:sp>
            <p:nvSpPr>
              <p:cNvPr id="34" name="Oval 33">
                <a:extLst>
                  <a:ext uri="{FF2B5EF4-FFF2-40B4-BE49-F238E27FC236}">
                    <a16:creationId xmlns:a16="http://schemas.microsoft.com/office/drawing/2014/main" id="{C0976C61-402B-BF40-31A3-217966609D08}"/>
                  </a:ext>
                </a:extLst>
              </p:cNvPr>
              <p:cNvSpPr/>
              <p:nvPr/>
            </p:nvSpPr>
            <p:spPr>
              <a:xfrm>
                <a:off x="4500500" y="2627685"/>
                <a:ext cx="1186971" cy="1186971"/>
              </a:xfrm>
              <a:prstGeom prst="ellipse">
                <a:avLst/>
              </a:prstGeom>
              <a:solidFill>
                <a:srgbClr val="F6E316"/>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GB"/>
              </a:p>
            </p:txBody>
          </p:sp>
          <p:sp>
            <p:nvSpPr>
              <p:cNvPr id="35" name="Oval 8">
                <a:extLst>
                  <a:ext uri="{FF2B5EF4-FFF2-40B4-BE49-F238E27FC236}">
                    <a16:creationId xmlns:a16="http://schemas.microsoft.com/office/drawing/2014/main" id="{3AAAA1F8-1AC9-C61C-9D3C-CFE1216D204A}"/>
                  </a:ext>
                </a:extLst>
              </p:cNvPr>
              <p:cNvSpPr txBox="1"/>
              <p:nvPr/>
            </p:nvSpPr>
            <p:spPr>
              <a:xfrm>
                <a:off x="4674328" y="2801513"/>
                <a:ext cx="839315" cy="8393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17780" rIns="17780" bIns="17780" numCol="1" spcCol="1270" anchor="ctr" anchorCtr="0">
                <a:noAutofit/>
              </a:bodyPr>
              <a:lstStyle/>
              <a:p>
                <a:pPr algn="ctr" defTabSz="622300">
                  <a:lnSpc>
                    <a:spcPct val="90000"/>
                  </a:lnSpc>
                  <a:spcBef>
                    <a:spcPct val="0"/>
                  </a:spcBef>
                  <a:spcAft>
                    <a:spcPct val="35000"/>
                  </a:spcAft>
                </a:pPr>
                <a:r>
                  <a:rPr lang="en-GB" sz="1200" dirty="0">
                    <a:latin typeface="Helvetica Neue Light" panose="02000403000000020004" pitchFamily="2" charset="0"/>
                    <a:ea typeface="Helvetica Neue Light" panose="02000403000000020004" pitchFamily="2" charset="0"/>
                  </a:rPr>
                  <a:t>Wrangle</a:t>
                </a:r>
              </a:p>
            </p:txBody>
          </p:sp>
        </p:grpSp>
        <p:grpSp>
          <p:nvGrpSpPr>
            <p:cNvPr id="24" name="Group 23">
              <a:extLst>
                <a:ext uri="{FF2B5EF4-FFF2-40B4-BE49-F238E27FC236}">
                  <a16:creationId xmlns:a16="http://schemas.microsoft.com/office/drawing/2014/main" id="{6A5299D3-7CFD-ED54-C533-E7A8E31A19B1}"/>
                </a:ext>
              </a:extLst>
            </p:cNvPr>
            <p:cNvGrpSpPr/>
            <p:nvPr/>
          </p:nvGrpSpPr>
          <p:grpSpPr>
            <a:xfrm>
              <a:off x="5070467" y="5301208"/>
              <a:ext cx="1186971" cy="1186971"/>
              <a:chOff x="2970910" y="3635797"/>
              <a:chExt cx="1186971" cy="1186971"/>
            </a:xfrm>
          </p:grpSpPr>
          <p:sp>
            <p:nvSpPr>
              <p:cNvPr id="32" name="Oval 31">
                <a:extLst>
                  <a:ext uri="{FF2B5EF4-FFF2-40B4-BE49-F238E27FC236}">
                    <a16:creationId xmlns:a16="http://schemas.microsoft.com/office/drawing/2014/main" id="{5E091FFA-D0AB-33F2-278A-96F1179138AA}"/>
                  </a:ext>
                </a:extLst>
              </p:cNvPr>
              <p:cNvSpPr/>
              <p:nvPr/>
            </p:nvSpPr>
            <p:spPr>
              <a:xfrm>
                <a:off x="2970910" y="3635797"/>
                <a:ext cx="1186971" cy="1186971"/>
              </a:xfrm>
              <a:prstGeom prst="ellipse">
                <a:avLst/>
              </a:prstGeom>
              <a:solidFill>
                <a:srgbClr val="92D05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GB"/>
              </a:p>
            </p:txBody>
          </p:sp>
          <p:sp>
            <p:nvSpPr>
              <p:cNvPr id="33" name="Oval 10">
                <a:extLst>
                  <a:ext uri="{FF2B5EF4-FFF2-40B4-BE49-F238E27FC236}">
                    <a16:creationId xmlns:a16="http://schemas.microsoft.com/office/drawing/2014/main" id="{B6285F51-F0A2-2567-6AE0-4929A91EC6A9}"/>
                  </a:ext>
                </a:extLst>
              </p:cNvPr>
              <p:cNvSpPr txBox="1"/>
              <p:nvPr/>
            </p:nvSpPr>
            <p:spPr>
              <a:xfrm>
                <a:off x="3144738" y="3809625"/>
                <a:ext cx="839315" cy="8393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17780" rIns="17780" bIns="17780" numCol="1" spcCol="1270" anchor="ctr" anchorCtr="0">
                <a:noAutofit/>
              </a:bodyPr>
              <a:lstStyle/>
              <a:p>
                <a:pPr algn="ctr" defTabSz="622300">
                  <a:lnSpc>
                    <a:spcPct val="90000"/>
                  </a:lnSpc>
                  <a:spcBef>
                    <a:spcPct val="0"/>
                  </a:spcBef>
                  <a:spcAft>
                    <a:spcPct val="35000"/>
                  </a:spcAft>
                </a:pPr>
                <a:r>
                  <a:rPr lang="en-GB" sz="1200" dirty="0">
                    <a:latin typeface="Helvetica Neue Light" panose="02000403000000020004" pitchFamily="2" charset="0"/>
                    <a:ea typeface="Helvetica Neue Light" panose="02000403000000020004" pitchFamily="2" charset="0"/>
                  </a:rPr>
                  <a:t>Explore</a:t>
                </a:r>
              </a:p>
            </p:txBody>
          </p:sp>
        </p:grpSp>
        <p:grpSp>
          <p:nvGrpSpPr>
            <p:cNvPr id="25" name="Group 24">
              <a:extLst>
                <a:ext uri="{FF2B5EF4-FFF2-40B4-BE49-F238E27FC236}">
                  <a16:creationId xmlns:a16="http://schemas.microsoft.com/office/drawing/2014/main" id="{D546BB65-1006-3E14-A734-E1777BF21BCD}"/>
                </a:ext>
              </a:extLst>
            </p:cNvPr>
            <p:cNvGrpSpPr/>
            <p:nvPr/>
          </p:nvGrpSpPr>
          <p:grpSpPr>
            <a:xfrm>
              <a:off x="3468870" y="4293096"/>
              <a:ext cx="1186971" cy="1186971"/>
              <a:chOff x="1369313" y="2627685"/>
              <a:chExt cx="1186971" cy="1186971"/>
            </a:xfrm>
          </p:grpSpPr>
          <p:sp>
            <p:nvSpPr>
              <p:cNvPr id="30" name="Oval 29">
                <a:extLst>
                  <a:ext uri="{FF2B5EF4-FFF2-40B4-BE49-F238E27FC236}">
                    <a16:creationId xmlns:a16="http://schemas.microsoft.com/office/drawing/2014/main" id="{7F325F83-A60B-60BF-5174-EE4EEB495E0D}"/>
                  </a:ext>
                </a:extLst>
              </p:cNvPr>
              <p:cNvSpPr/>
              <p:nvPr/>
            </p:nvSpPr>
            <p:spPr>
              <a:xfrm>
                <a:off x="1369313" y="2627685"/>
                <a:ext cx="1186971" cy="1186971"/>
              </a:xfrm>
              <a:prstGeom prst="ellipse">
                <a:avLst/>
              </a:prstGeom>
              <a:solidFill>
                <a:srgbClr val="00B0F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GB"/>
              </a:p>
            </p:txBody>
          </p:sp>
          <p:sp>
            <p:nvSpPr>
              <p:cNvPr id="31" name="Oval 12">
                <a:extLst>
                  <a:ext uri="{FF2B5EF4-FFF2-40B4-BE49-F238E27FC236}">
                    <a16:creationId xmlns:a16="http://schemas.microsoft.com/office/drawing/2014/main" id="{ECA11DCF-F479-D155-5324-EC5D28676110}"/>
                  </a:ext>
                </a:extLst>
              </p:cNvPr>
              <p:cNvSpPr txBox="1"/>
              <p:nvPr/>
            </p:nvSpPr>
            <p:spPr>
              <a:xfrm>
                <a:off x="1543141" y="2801513"/>
                <a:ext cx="839315" cy="8393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17780" rIns="17780" bIns="17780" numCol="1" spcCol="1270" anchor="ctr" anchorCtr="0">
                <a:noAutofit/>
              </a:bodyPr>
              <a:lstStyle/>
              <a:p>
                <a:pPr algn="ctr" defTabSz="622300">
                  <a:lnSpc>
                    <a:spcPct val="90000"/>
                  </a:lnSpc>
                  <a:spcBef>
                    <a:spcPct val="0"/>
                  </a:spcBef>
                  <a:spcAft>
                    <a:spcPct val="35000"/>
                  </a:spcAft>
                </a:pPr>
                <a:r>
                  <a:rPr lang="en-GB" sz="1200" dirty="0">
                    <a:latin typeface="Helvetica Neue Light" panose="02000403000000020004" pitchFamily="2" charset="0"/>
                    <a:ea typeface="Helvetica Neue Light" panose="02000403000000020004" pitchFamily="2" charset="0"/>
                  </a:rPr>
                  <a:t>Model</a:t>
                </a:r>
              </a:p>
            </p:txBody>
          </p:sp>
        </p:grpSp>
        <p:grpSp>
          <p:nvGrpSpPr>
            <p:cNvPr id="26" name="Group 25">
              <a:extLst>
                <a:ext uri="{FF2B5EF4-FFF2-40B4-BE49-F238E27FC236}">
                  <a16:creationId xmlns:a16="http://schemas.microsoft.com/office/drawing/2014/main" id="{F94C90DA-D2F2-E4A4-46EA-367395479CE9}"/>
                </a:ext>
              </a:extLst>
            </p:cNvPr>
            <p:cNvGrpSpPr/>
            <p:nvPr/>
          </p:nvGrpSpPr>
          <p:grpSpPr>
            <a:xfrm>
              <a:off x="3503713" y="2530061"/>
              <a:ext cx="1186971" cy="1186971"/>
              <a:chOff x="1404156" y="864650"/>
              <a:chExt cx="1186971" cy="1186971"/>
            </a:xfrm>
          </p:grpSpPr>
          <p:sp>
            <p:nvSpPr>
              <p:cNvPr id="28" name="Oval 27">
                <a:extLst>
                  <a:ext uri="{FF2B5EF4-FFF2-40B4-BE49-F238E27FC236}">
                    <a16:creationId xmlns:a16="http://schemas.microsoft.com/office/drawing/2014/main" id="{CA9A6FE3-DFF5-EC0D-B370-C415D73698BC}"/>
                  </a:ext>
                </a:extLst>
              </p:cNvPr>
              <p:cNvSpPr/>
              <p:nvPr/>
            </p:nvSpPr>
            <p:spPr>
              <a:xfrm>
                <a:off x="1404156" y="864650"/>
                <a:ext cx="1186971" cy="1186971"/>
              </a:xfrm>
              <a:prstGeom prst="ellipse">
                <a:avLst/>
              </a:prstGeom>
              <a:solidFill>
                <a:srgbClr val="7030A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GB"/>
              </a:p>
            </p:txBody>
          </p:sp>
          <p:sp>
            <p:nvSpPr>
              <p:cNvPr id="29" name="Oval 14">
                <a:extLst>
                  <a:ext uri="{FF2B5EF4-FFF2-40B4-BE49-F238E27FC236}">
                    <a16:creationId xmlns:a16="http://schemas.microsoft.com/office/drawing/2014/main" id="{62E92AD5-E3D5-8BEB-3D16-25A783B0A702}"/>
                  </a:ext>
                </a:extLst>
              </p:cNvPr>
              <p:cNvSpPr txBox="1"/>
              <p:nvPr/>
            </p:nvSpPr>
            <p:spPr>
              <a:xfrm>
                <a:off x="1476164" y="1038478"/>
                <a:ext cx="941135" cy="8393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17780" rIns="17780" bIns="17780" numCol="1" spcCol="1270" anchor="ctr" anchorCtr="0">
                <a:noAutofit/>
              </a:bodyPr>
              <a:lstStyle/>
              <a:p>
                <a:pPr algn="ctr" defTabSz="622300">
                  <a:lnSpc>
                    <a:spcPct val="90000"/>
                  </a:lnSpc>
                  <a:spcBef>
                    <a:spcPct val="0"/>
                  </a:spcBef>
                  <a:spcAft>
                    <a:spcPct val="35000"/>
                  </a:spcAft>
                </a:pPr>
                <a:r>
                  <a:rPr lang="en-GB" sz="1200" dirty="0">
                    <a:latin typeface="Helvetica Neue Light" panose="02000403000000020004" pitchFamily="2" charset="0"/>
                    <a:ea typeface="Helvetica Neue Light" panose="02000403000000020004" pitchFamily="2" charset="0"/>
                  </a:rPr>
                  <a:t>Knowledge</a:t>
                </a:r>
              </a:p>
            </p:txBody>
          </p:sp>
        </p:grpSp>
        <p:cxnSp>
          <p:nvCxnSpPr>
            <p:cNvPr id="27" name="Straight Connector 26">
              <a:extLst>
                <a:ext uri="{FF2B5EF4-FFF2-40B4-BE49-F238E27FC236}">
                  <a16:creationId xmlns:a16="http://schemas.microsoft.com/office/drawing/2014/main" id="{821C79CF-A30D-B5FB-F7C2-1BA64ECE3A1D}"/>
                </a:ext>
              </a:extLst>
            </p:cNvPr>
            <p:cNvCxnSpPr>
              <a:cxnSpLocks/>
              <a:endCxn id="32" idx="0"/>
            </p:cNvCxnSpPr>
            <p:nvPr/>
          </p:nvCxnSpPr>
          <p:spPr>
            <a:xfrm>
              <a:off x="5663952" y="2852936"/>
              <a:ext cx="0" cy="2448272"/>
            </a:xfrm>
            <a:prstGeom prst="line">
              <a:avLst/>
            </a:prstGeom>
            <a:ln>
              <a:headEnd type="none" w="med" len="med"/>
              <a:tailEnd type="none" w="med" len="med"/>
            </a:ln>
          </p:spPr>
          <p:style>
            <a:lnRef idx="1">
              <a:schemeClr val="accent6"/>
            </a:lnRef>
            <a:fillRef idx="0">
              <a:schemeClr val="accent6"/>
            </a:fillRef>
            <a:effectRef idx="0">
              <a:schemeClr val="accent6"/>
            </a:effectRef>
            <a:fontRef idx="minor">
              <a:schemeClr val="tx1"/>
            </a:fontRef>
          </p:style>
        </p:cxnSp>
      </p:grpSp>
      <p:sp>
        <p:nvSpPr>
          <p:cNvPr id="40" name="Rectangle 39">
            <a:extLst>
              <a:ext uri="{FF2B5EF4-FFF2-40B4-BE49-F238E27FC236}">
                <a16:creationId xmlns:a16="http://schemas.microsoft.com/office/drawing/2014/main" id="{AF67CCB3-8A2C-904F-FCC1-6C3A50D8C55D}"/>
              </a:ext>
            </a:extLst>
          </p:cNvPr>
          <p:cNvSpPr/>
          <p:nvPr/>
        </p:nvSpPr>
        <p:spPr>
          <a:xfrm>
            <a:off x="222422" y="234779"/>
            <a:ext cx="25702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325501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AF2002-46BF-77CB-3517-15772CA60AEF}"/>
              </a:ext>
            </a:extLst>
          </p:cNvPr>
          <p:cNvSpPr txBox="1">
            <a:spLocks/>
          </p:cNvSpPr>
          <p:nvPr/>
        </p:nvSpPr>
        <p:spPr>
          <a:xfrm>
            <a:off x="0" y="0"/>
            <a:ext cx="7347969" cy="6511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r>
              <a:rPr lang="en-US" altLang="en-US" sz="3600" b="1" dirty="0">
                <a:latin typeface="Helvetica Neue Light" panose="02000403000000020004" pitchFamily="2" charset="0"/>
                <a:ea typeface="Helvetica Neue Light" panose="02000403000000020004" pitchFamily="2" charset="0"/>
              </a:rPr>
              <a:t>Format of today’s lesson goes…</a:t>
            </a:r>
            <a:endParaRPr lang="en-GB" sz="3600" b="1" cap="all" dirty="0">
              <a:solidFill>
                <a:prstClr val="black"/>
              </a:solidFill>
              <a:latin typeface="Helvetica Neue Light" panose="02000403000000020004" pitchFamily="2" charset="0"/>
              <a:ea typeface="Helvetica Neue Light" panose="02000403000000020004" pitchFamily="2" charset="0"/>
              <a:cs typeface="Calibri Light" charset="0"/>
            </a:endParaRPr>
          </a:p>
        </p:txBody>
      </p:sp>
      <p:sp>
        <p:nvSpPr>
          <p:cNvPr id="9" name="TextBox 8">
            <a:extLst>
              <a:ext uri="{FF2B5EF4-FFF2-40B4-BE49-F238E27FC236}">
                <a16:creationId xmlns:a16="http://schemas.microsoft.com/office/drawing/2014/main" id="{37AB45D1-94D2-6A47-F184-084CBB304433}"/>
              </a:ext>
            </a:extLst>
          </p:cNvPr>
          <p:cNvSpPr txBox="1"/>
          <p:nvPr/>
        </p:nvSpPr>
        <p:spPr>
          <a:xfrm>
            <a:off x="2076029" y="1928963"/>
            <a:ext cx="1827488" cy="307777"/>
          </a:xfrm>
          <a:prstGeom prst="rect">
            <a:avLst/>
          </a:prstGeom>
          <a:noFill/>
        </p:spPr>
        <p:txBody>
          <a:bodyPr wrap="none" rtlCol="0">
            <a:spAutoFit/>
          </a:bodyPr>
          <a:lstStyle/>
          <a:p>
            <a:r>
              <a:rPr lang="en-GB" sz="1400" dirty="0">
                <a:latin typeface="Arial" panose="020B0604020202020204" pitchFamily="34" charset="0"/>
                <a:cs typeface="Arial" panose="020B0604020202020204" pitchFamily="34" charset="0"/>
              </a:rPr>
              <a:t>Theory &amp; Application</a:t>
            </a:r>
          </a:p>
        </p:txBody>
      </p:sp>
      <p:sp>
        <p:nvSpPr>
          <p:cNvPr id="13" name="Slide Number Placeholder 3">
            <a:extLst>
              <a:ext uri="{FF2B5EF4-FFF2-40B4-BE49-F238E27FC236}">
                <a16:creationId xmlns:a16="http://schemas.microsoft.com/office/drawing/2014/main" id="{8117EDCD-B2B7-956A-7B78-8E667E4EE1DA}"/>
              </a:ext>
            </a:extLst>
          </p:cNvPr>
          <p:cNvSpPr txBox="1">
            <a:spLocks/>
          </p:cNvSpPr>
          <p:nvPr/>
        </p:nvSpPr>
        <p:spPr>
          <a:xfrm>
            <a:off x="11275948" y="6373870"/>
            <a:ext cx="540000" cy="144000"/>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9</a:t>
            </a:fld>
            <a:endParaRPr lang="en-US" dirty="0">
              <a:solidFill>
                <a:srgbClr val="000000"/>
              </a:solidFill>
              <a:cs typeface="ＭＳ Ｐゴシック" charset="0"/>
            </a:endParaRPr>
          </a:p>
        </p:txBody>
      </p:sp>
      <p:sp>
        <p:nvSpPr>
          <p:cNvPr id="16" name="TextBox 15">
            <a:extLst>
              <a:ext uri="{FF2B5EF4-FFF2-40B4-BE49-F238E27FC236}">
                <a16:creationId xmlns:a16="http://schemas.microsoft.com/office/drawing/2014/main" id="{EAF77946-D62A-4900-FF6D-595F2A912E5D}"/>
              </a:ext>
            </a:extLst>
          </p:cNvPr>
          <p:cNvSpPr txBox="1"/>
          <p:nvPr/>
        </p:nvSpPr>
        <p:spPr>
          <a:xfrm>
            <a:off x="2087904" y="2560540"/>
            <a:ext cx="2770310" cy="307777"/>
          </a:xfrm>
          <a:prstGeom prst="rect">
            <a:avLst/>
          </a:prstGeom>
          <a:noFill/>
        </p:spPr>
        <p:txBody>
          <a:bodyPr wrap="none" rtlCol="0">
            <a:spAutoFit/>
          </a:bodyPr>
          <a:lstStyle/>
          <a:p>
            <a:pPr algn="r"/>
            <a:r>
              <a:rPr lang="en-GB" sz="1400" dirty="0">
                <a:latin typeface="Arial" panose="020B0604020202020204" pitchFamily="34" charset="0"/>
                <a:cs typeface="Arial" panose="020B0604020202020204" pitchFamily="34" charset="0"/>
              </a:rPr>
              <a:t>Student Feedback: 5-10 minutes</a:t>
            </a:r>
          </a:p>
        </p:txBody>
      </p:sp>
      <p:sp>
        <p:nvSpPr>
          <p:cNvPr id="18" name="TextBox 17">
            <a:extLst>
              <a:ext uri="{FF2B5EF4-FFF2-40B4-BE49-F238E27FC236}">
                <a16:creationId xmlns:a16="http://schemas.microsoft.com/office/drawing/2014/main" id="{89A6CFCB-1C3A-229B-7671-E5C19C7CC53D}"/>
              </a:ext>
            </a:extLst>
          </p:cNvPr>
          <p:cNvSpPr txBox="1"/>
          <p:nvPr/>
        </p:nvSpPr>
        <p:spPr>
          <a:xfrm>
            <a:off x="2099779" y="3251968"/>
            <a:ext cx="1627369" cy="307777"/>
          </a:xfrm>
          <a:prstGeom prst="rect">
            <a:avLst/>
          </a:prstGeom>
          <a:noFill/>
        </p:spPr>
        <p:txBody>
          <a:bodyPr wrap="none" rtlCol="0">
            <a:spAutoFit/>
          </a:bodyPr>
          <a:lstStyle/>
          <a:p>
            <a:pPr algn="r"/>
            <a:r>
              <a:rPr lang="en-GB" sz="1400" dirty="0">
                <a:latin typeface="Arial" panose="020B0604020202020204" pitchFamily="34" charset="0"/>
                <a:cs typeface="Arial" panose="020B0604020202020204" pitchFamily="34" charset="0"/>
              </a:rPr>
              <a:t>Break: 15 minutes</a:t>
            </a:r>
          </a:p>
        </p:txBody>
      </p:sp>
      <p:sp>
        <p:nvSpPr>
          <p:cNvPr id="21" name="TextBox 20">
            <a:extLst>
              <a:ext uri="{FF2B5EF4-FFF2-40B4-BE49-F238E27FC236}">
                <a16:creationId xmlns:a16="http://schemas.microsoft.com/office/drawing/2014/main" id="{6F89143C-F847-4E0E-6AF3-BA2FA3790846}"/>
              </a:ext>
            </a:extLst>
          </p:cNvPr>
          <p:cNvSpPr txBox="1"/>
          <p:nvPr/>
        </p:nvSpPr>
        <p:spPr>
          <a:xfrm>
            <a:off x="2040404" y="3849839"/>
            <a:ext cx="3460948" cy="307777"/>
          </a:xfrm>
          <a:prstGeom prst="rect">
            <a:avLst/>
          </a:prstGeom>
          <a:noFill/>
        </p:spPr>
        <p:txBody>
          <a:bodyPr wrap="none" rtlCol="0">
            <a:spAutoFit/>
          </a:bodyPr>
          <a:lstStyle/>
          <a:p>
            <a:pPr algn="r"/>
            <a:r>
              <a:rPr lang="en-GB" sz="1400" dirty="0">
                <a:latin typeface="Arial" panose="020B0604020202020204" pitchFamily="34" charset="0"/>
                <a:cs typeface="Arial" panose="020B0604020202020204" pitchFamily="34" charset="0"/>
              </a:rPr>
              <a:t>Description of Data (tips on assessment)</a:t>
            </a:r>
          </a:p>
        </p:txBody>
      </p:sp>
      <p:sp>
        <p:nvSpPr>
          <p:cNvPr id="23" name="TextBox 22">
            <a:extLst>
              <a:ext uri="{FF2B5EF4-FFF2-40B4-BE49-F238E27FC236}">
                <a16:creationId xmlns:a16="http://schemas.microsoft.com/office/drawing/2014/main" id="{475F1A3B-0381-FB6D-ED47-582E7F6CA57A}"/>
              </a:ext>
            </a:extLst>
          </p:cNvPr>
          <p:cNvSpPr txBox="1"/>
          <p:nvPr/>
        </p:nvSpPr>
        <p:spPr>
          <a:xfrm>
            <a:off x="2099779" y="4541267"/>
            <a:ext cx="1279517" cy="307777"/>
          </a:xfrm>
          <a:prstGeom prst="rect">
            <a:avLst/>
          </a:prstGeom>
          <a:noFill/>
        </p:spPr>
        <p:txBody>
          <a:bodyPr wrap="none" rtlCol="0">
            <a:spAutoFit/>
          </a:bodyPr>
          <a:lstStyle/>
          <a:p>
            <a:pPr algn="r"/>
            <a:r>
              <a:rPr lang="en-GB" sz="1400" dirty="0">
                <a:latin typeface="Arial" panose="020B0604020202020204" pitchFamily="34" charset="0"/>
                <a:cs typeface="Arial" panose="020B0604020202020204" pitchFamily="34" charset="0"/>
              </a:rPr>
              <a:t>Final words…</a:t>
            </a:r>
          </a:p>
        </p:txBody>
      </p:sp>
    </p:spTree>
    <p:extLst>
      <p:ext uri="{BB962C8B-B14F-4D97-AF65-F5344CB8AC3E}">
        <p14:creationId xmlns:p14="http://schemas.microsoft.com/office/powerpoint/2010/main" val="225951657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28772</TotalTime>
  <Words>5402</Words>
  <Application>Microsoft Macintosh PowerPoint</Application>
  <PresentationFormat>Widescreen</PresentationFormat>
  <Paragraphs>753</Paragraphs>
  <Slides>53</Slides>
  <Notes>27</Notes>
  <HiddenSlides>0</HiddenSlides>
  <MMClips>0</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53</vt:i4>
      </vt:variant>
    </vt:vector>
  </HeadingPairs>
  <TitlesOfParts>
    <vt:vector size="67" baseType="lpstr">
      <vt:lpstr>Calibri</vt:lpstr>
      <vt:lpstr>Wingdings</vt:lpstr>
      <vt:lpstr>Palatino</vt:lpstr>
      <vt:lpstr>Century</vt:lpstr>
      <vt:lpstr>Arial</vt:lpstr>
      <vt:lpstr>Times</vt:lpstr>
      <vt:lpstr>Helvetica Neue</vt:lpstr>
      <vt:lpstr>HELVETICA NEUE THIN</vt:lpstr>
      <vt:lpstr>Helvetica Neue Light</vt:lpstr>
      <vt:lpstr>Calibri Light</vt:lpstr>
      <vt:lpstr>HELVETICA NEUE THIN</vt:lpstr>
      <vt:lpstr>Cambria Math</vt:lpstr>
      <vt:lpstr>Office Theme</vt:lpstr>
      <vt:lpstr>Custom Design</vt:lpstr>
      <vt:lpstr>PowerPoint Presentation</vt:lpstr>
      <vt:lpstr>QUICK RECAP OF WEEK 3</vt:lpstr>
      <vt:lpstr>We covered some general techniques for data visualisation</vt:lpstr>
      <vt:lpstr>PowerPoint Presentation</vt:lpstr>
      <vt:lpstr>PowerPoint Presentation</vt:lpstr>
      <vt:lpstr>PowerPoint Presentation</vt:lpstr>
      <vt:lpstr>Data Sourcing</vt:lpstr>
      <vt:lpstr> </vt:lpstr>
      <vt:lpstr>PowerPoint Presentation</vt:lpstr>
      <vt:lpstr>Lecture</vt:lpstr>
      <vt:lpstr>What is Data Sourcing?</vt:lpstr>
      <vt:lpstr>PowerPoint Presentation</vt:lpstr>
      <vt:lpstr>PowerPoint Presentation</vt:lpstr>
      <vt:lpstr>PowerPoint Presentation</vt:lpstr>
      <vt:lpstr>Examples of Sourcing Data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Merits &amp; Limitations</vt:lpstr>
      <vt:lpstr>Advantages and disadvantages of Primary data sources</vt:lpstr>
      <vt:lpstr>Advantages and disadvantages of Secondary data sources [2]</vt:lpstr>
      <vt:lpstr>Brief notes on Study Design &amp; Sampling</vt:lpstr>
      <vt:lpstr>PowerPoint Presentation</vt:lpstr>
      <vt:lpstr>Types of Research Design</vt:lpstr>
      <vt:lpstr>Types of Study Design </vt:lpstr>
      <vt:lpstr>PowerPoint Presentation</vt:lpstr>
      <vt:lpstr>PowerPoint Presentation</vt:lpstr>
      <vt:lpstr>PowerPoint Presentation</vt:lpstr>
      <vt:lpstr>PowerPoint Presentation</vt:lpstr>
      <vt:lpstr>PowerPoint Presentation</vt:lpstr>
      <vt:lpstr>Description of data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Final words…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Stephen Law</dc:creator>
  <cp:lastModifiedBy>Andreas Mastrosavvas</cp:lastModifiedBy>
  <cp:revision>325</cp:revision>
  <dcterms:created xsi:type="dcterms:W3CDTF">2020-11-19T14:47:11Z</dcterms:created>
  <dcterms:modified xsi:type="dcterms:W3CDTF">2025-12-12T15:07:24Z</dcterms:modified>
</cp:coreProperties>
</file>